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65" r:id="rId21"/>
    <p:sldId id="277" r:id="rId22"/>
    <p:sldId id="276" r:id="rId23"/>
    <p:sldId id="279" r:id="rId24"/>
    <p:sldId id="280" r:id="rId25"/>
    <p:sldId id="278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6" r:id="rId39"/>
    <p:sldId id="295" r:id="rId40"/>
    <p:sldId id="28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19212F-1959-4F10-81D5-9EA5DB8D8B01}" type="doc">
      <dgm:prSet loTypeId="urn:microsoft.com/office/officeart/2005/8/layout/arrow2" loCatId="process" qsTypeId="urn:microsoft.com/office/officeart/2005/8/quickstyle/simple1" qsCatId="simple" csTypeId="urn:microsoft.com/office/officeart/2005/8/colors/accent4_2" csCatId="accent4" phldr="1"/>
      <dgm:spPr/>
    </dgm:pt>
    <dgm:pt modelId="{3C989739-7028-449D-B9D5-EADEA1DD315C}">
      <dgm:prSet phldrT="[Text]"/>
      <dgm:spPr/>
      <dgm:t>
        <a:bodyPr/>
        <a:lstStyle/>
        <a:p>
          <a:r>
            <a:rPr lang="sk-SK" dirty="0"/>
            <a:t>115 lektorov</a:t>
          </a:r>
        </a:p>
      </dgm:t>
    </dgm:pt>
    <dgm:pt modelId="{C36323FD-2AC7-4761-B932-898FFA0B4843}" type="parTrans" cxnId="{DA993E4F-2334-40DB-BF46-C63F092A8DC5}">
      <dgm:prSet/>
      <dgm:spPr/>
      <dgm:t>
        <a:bodyPr/>
        <a:lstStyle/>
        <a:p>
          <a:endParaRPr lang="sk-SK"/>
        </a:p>
      </dgm:t>
    </dgm:pt>
    <dgm:pt modelId="{698E6357-908F-4DDB-A876-91DE97749AFA}" type="sibTrans" cxnId="{DA993E4F-2334-40DB-BF46-C63F092A8DC5}">
      <dgm:prSet/>
      <dgm:spPr/>
      <dgm:t>
        <a:bodyPr/>
        <a:lstStyle/>
        <a:p>
          <a:endParaRPr lang="sk-SK"/>
        </a:p>
      </dgm:t>
    </dgm:pt>
    <dgm:pt modelId="{02F8D4AE-B43B-4FD0-8920-6F4DAA3B80C6}">
      <dgm:prSet phldrT="[Text]"/>
      <dgm:spPr/>
      <dgm:t>
        <a:bodyPr/>
        <a:lstStyle/>
        <a:p>
          <a:r>
            <a:rPr lang="sk-SK" dirty="0"/>
            <a:t>345 prednášok</a:t>
          </a:r>
        </a:p>
      </dgm:t>
    </dgm:pt>
    <dgm:pt modelId="{CF09EB02-9193-4B34-8D56-018AA53CFFBF}" type="parTrans" cxnId="{BE36D3AB-4384-43C5-9663-64BB7550CF89}">
      <dgm:prSet/>
      <dgm:spPr/>
      <dgm:t>
        <a:bodyPr/>
        <a:lstStyle/>
        <a:p>
          <a:endParaRPr lang="sk-SK"/>
        </a:p>
      </dgm:t>
    </dgm:pt>
    <dgm:pt modelId="{A1CFAD06-5E73-41AA-8F43-FDF21C2CF0CC}" type="sibTrans" cxnId="{BE36D3AB-4384-43C5-9663-64BB7550CF89}">
      <dgm:prSet/>
      <dgm:spPr/>
      <dgm:t>
        <a:bodyPr/>
        <a:lstStyle/>
        <a:p>
          <a:endParaRPr lang="sk-SK"/>
        </a:p>
      </dgm:t>
    </dgm:pt>
    <dgm:pt modelId="{61D26E52-71AB-4C73-8F46-02B087145DDE}">
      <dgm:prSet phldrT="[Text]"/>
      <dgm:spPr/>
      <dgm:t>
        <a:bodyPr/>
        <a:lstStyle/>
        <a:p>
          <a:r>
            <a:rPr lang="sk-SK" dirty="0" smtClean="0"/>
            <a:t>8050 </a:t>
          </a:r>
          <a:r>
            <a:rPr lang="sk-SK" dirty="0"/>
            <a:t>žiakov</a:t>
          </a:r>
        </a:p>
      </dgm:t>
    </dgm:pt>
    <dgm:pt modelId="{07077F23-74D4-4ED2-9502-57E06F20F16D}" type="parTrans" cxnId="{9BE5E337-1B39-4FC6-91AD-F3C06C6C983F}">
      <dgm:prSet/>
      <dgm:spPr/>
      <dgm:t>
        <a:bodyPr/>
        <a:lstStyle/>
        <a:p>
          <a:endParaRPr lang="sk-SK"/>
        </a:p>
      </dgm:t>
    </dgm:pt>
    <dgm:pt modelId="{0978A35E-303D-4840-A7C8-9C019B45A911}" type="sibTrans" cxnId="{9BE5E337-1B39-4FC6-91AD-F3C06C6C983F}">
      <dgm:prSet/>
      <dgm:spPr/>
      <dgm:t>
        <a:bodyPr/>
        <a:lstStyle/>
        <a:p>
          <a:endParaRPr lang="sk-SK"/>
        </a:p>
      </dgm:t>
    </dgm:pt>
    <dgm:pt modelId="{A81648A4-21A8-442A-8686-3690ABCE0E5A}" type="pres">
      <dgm:prSet presAssocID="{DE19212F-1959-4F10-81D5-9EA5DB8D8B01}" presName="arrowDiagram" presStyleCnt="0">
        <dgm:presLayoutVars>
          <dgm:chMax val="5"/>
          <dgm:dir/>
          <dgm:resizeHandles val="exact"/>
        </dgm:presLayoutVars>
      </dgm:prSet>
      <dgm:spPr/>
    </dgm:pt>
    <dgm:pt modelId="{01A21960-9ED4-47EB-838D-A08E0ABAC231}" type="pres">
      <dgm:prSet presAssocID="{DE19212F-1959-4F10-81D5-9EA5DB8D8B01}" presName="arrow" presStyleLbl="bgShp" presStyleIdx="0" presStyleCnt="1" custLinFactNeighborX="227" custLinFactNeighborY="280"/>
      <dgm:spPr/>
    </dgm:pt>
    <dgm:pt modelId="{DEDEE8FF-6477-4953-99E0-304B8D5B225E}" type="pres">
      <dgm:prSet presAssocID="{DE19212F-1959-4F10-81D5-9EA5DB8D8B01}" presName="arrowDiagram3" presStyleCnt="0"/>
      <dgm:spPr/>
    </dgm:pt>
    <dgm:pt modelId="{740F60FF-48A5-4306-99C6-44D53E60DEDD}" type="pres">
      <dgm:prSet presAssocID="{3C989739-7028-449D-B9D5-EADEA1DD315C}" presName="bullet3a" presStyleLbl="node1" presStyleIdx="0" presStyleCnt="3"/>
      <dgm:spPr/>
    </dgm:pt>
    <dgm:pt modelId="{99E44EA2-A32D-461D-9DEE-F69F72399E8E}" type="pres">
      <dgm:prSet presAssocID="{3C989739-7028-449D-B9D5-EADEA1DD315C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9273D6E-163A-4794-B464-CCEA0D3ED3D2}" type="pres">
      <dgm:prSet presAssocID="{02F8D4AE-B43B-4FD0-8920-6F4DAA3B80C6}" presName="bullet3b" presStyleLbl="node1" presStyleIdx="1" presStyleCnt="3"/>
      <dgm:spPr/>
    </dgm:pt>
    <dgm:pt modelId="{ACA32BA8-3910-4BB6-8F06-22490F31C8B5}" type="pres">
      <dgm:prSet presAssocID="{02F8D4AE-B43B-4FD0-8920-6F4DAA3B80C6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A10AD8C-E990-4C67-A975-B1641931B676}" type="pres">
      <dgm:prSet presAssocID="{61D26E52-71AB-4C73-8F46-02B087145DDE}" presName="bullet3c" presStyleLbl="node1" presStyleIdx="2" presStyleCnt="3"/>
      <dgm:spPr/>
    </dgm:pt>
    <dgm:pt modelId="{8540C802-0D68-4E83-8A57-507DBE5BED58}" type="pres">
      <dgm:prSet presAssocID="{61D26E52-71AB-4C73-8F46-02B087145DDE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9BE5E337-1B39-4FC6-91AD-F3C06C6C983F}" srcId="{DE19212F-1959-4F10-81D5-9EA5DB8D8B01}" destId="{61D26E52-71AB-4C73-8F46-02B087145DDE}" srcOrd="2" destOrd="0" parTransId="{07077F23-74D4-4ED2-9502-57E06F20F16D}" sibTransId="{0978A35E-303D-4840-A7C8-9C019B45A911}"/>
    <dgm:cxn modelId="{BE36D3AB-4384-43C5-9663-64BB7550CF89}" srcId="{DE19212F-1959-4F10-81D5-9EA5DB8D8B01}" destId="{02F8D4AE-B43B-4FD0-8920-6F4DAA3B80C6}" srcOrd="1" destOrd="0" parTransId="{CF09EB02-9193-4B34-8D56-018AA53CFFBF}" sibTransId="{A1CFAD06-5E73-41AA-8F43-FDF21C2CF0CC}"/>
    <dgm:cxn modelId="{DA993E4F-2334-40DB-BF46-C63F092A8DC5}" srcId="{DE19212F-1959-4F10-81D5-9EA5DB8D8B01}" destId="{3C989739-7028-449D-B9D5-EADEA1DD315C}" srcOrd="0" destOrd="0" parTransId="{C36323FD-2AC7-4761-B932-898FFA0B4843}" sibTransId="{698E6357-908F-4DDB-A876-91DE97749AFA}"/>
    <dgm:cxn modelId="{4F2753BC-B17C-48EC-AA6B-2573E4EB3891}" type="presOf" srcId="{02F8D4AE-B43B-4FD0-8920-6F4DAA3B80C6}" destId="{ACA32BA8-3910-4BB6-8F06-22490F31C8B5}" srcOrd="0" destOrd="0" presId="urn:microsoft.com/office/officeart/2005/8/layout/arrow2"/>
    <dgm:cxn modelId="{288110B7-7C4E-4B6D-9779-0F49B8A0C143}" type="presOf" srcId="{3C989739-7028-449D-B9D5-EADEA1DD315C}" destId="{99E44EA2-A32D-461D-9DEE-F69F72399E8E}" srcOrd="0" destOrd="0" presId="urn:microsoft.com/office/officeart/2005/8/layout/arrow2"/>
    <dgm:cxn modelId="{CE67CEB0-85BD-48CE-BE72-C778211F46A4}" type="presOf" srcId="{61D26E52-71AB-4C73-8F46-02B087145DDE}" destId="{8540C802-0D68-4E83-8A57-507DBE5BED58}" srcOrd="0" destOrd="0" presId="urn:microsoft.com/office/officeart/2005/8/layout/arrow2"/>
    <dgm:cxn modelId="{BAE0652C-A3FA-4D34-A2D8-0F10774E1B5C}" type="presOf" srcId="{DE19212F-1959-4F10-81D5-9EA5DB8D8B01}" destId="{A81648A4-21A8-442A-8686-3690ABCE0E5A}" srcOrd="0" destOrd="0" presId="urn:microsoft.com/office/officeart/2005/8/layout/arrow2"/>
    <dgm:cxn modelId="{CEC2DB06-7B1D-4761-8BAC-571BC1000F69}" type="presParOf" srcId="{A81648A4-21A8-442A-8686-3690ABCE0E5A}" destId="{01A21960-9ED4-47EB-838D-A08E0ABAC231}" srcOrd="0" destOrd="0" presId="urn:microsoft.com/office/officeart/2005/8/layout/arrow2"/>
    <dgm:cxn modelId="{61D22246-C0EC-40DD-B8E4-329FC0C038F0}" type="presParOf" srcId="{A81648A4-21A8-442A-8686-3690ABCE0E5A}" destId="{DEDEE8FF-6477-4953-99E0-304B8D5B225E}" srcOrd="1" destOrd="0" presId="urn:microsoft.com/office/officeart/2005/8/layout/arrow2"/>
    <dgm:cxn modelId="{BBF94D74-69FC-44C0-9567-A4BC7C075DDF}" type="presParOf" srcId="{DEDEE8FF-6477-4953-99E0-304B8D5B225E}" destId="{740F60FF-48A5-4306-99C6-44D53E60DEDD}" srcOrd="0" destOrd="0" presId="urn:microsoft.com/office/officeart/2005/8/layout/arrow2"/>
    <dgm:cxn modelId="{B2DA4E10-E096-42DA-A402-CF41FC6A0522}" type="presParOf" srcId="{DEDEE8FF-6477-4953-99E0-304B8D5B225E}" destId="{99E44EA2-A32D-461D-9DEE-F69F72399E8E}" srcOrd="1" destOrd="0" presId="urn:microsoft.com/office/officeart/2005/8/layout/arrow2"/>
    <dgm:cxn modelId="{1F888B4A-7D3C-4AA8-9F48-C8FEFC127F28}" type="presParOf" srcId="{DEDEE8FF-6477-4953-99E0-304B8D5B225E}" destId="{99273D6E-163A-4794-B464-CCEA0D3ED3D2}" srcOrd="2" destOrd="0" presId="urn:microsoft.com/office/officeart/2005/8/layout/arrow2"/>
    <dgm:cxn modelId="{223A6594-C1DC-4B20-B96E-ACA17E361D33}" type="presParOf" srcId="{DEDEE8FF-6477-4953-99E0-304B8D5B225E}" destId="{ACA32BA8-3910-4BB6-8F06-22490F31C8B5}" srcOrd="3" destOrd="0" presId="urn:microsoft.com/office/officeart/2005/8/layout/arrow2"/>
    <dgm:cxn modelId="{AB596BA0-27ED-4F4F-B5E2-2B85271D8A65}" type="presParOf" srcId="{DEDEE8FF-6477-4953-99E0-304B8D5B225E}" destId="{AA10AD8C-E990-4C67-A975-B1641931B676}" srcOrd="4" destOrd="0" presId="urn:microsoft.com/office/officeart/2005/8/layout/arrow2"/>
    <dgm:cxn modelId="{546A100C-CE62-4BB5-AEC8-F9E7F34AB46D}" type="presParOf" srcId="{DEDEE8FF-6477-4953-99E0-304B8D5B225E}" destId="{8540C802-0D68-4E83-8A57-507DBE5BED58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21960-9ED4-47EB-838D-A08E0ABAC231}">
      <dsp:nvSpPr>
        <dsp:cNvPr id="0" name=""/>
        <dsp:cNvSpPr/>
      </dsp:nvSpPr>
      <dsp:spPr>
        <a:xfrm>
          <a:off x="708275" y="0"/>
          <a:ext cx="5797972" cy="362373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F60FF-48A5-4306-99C6-44D53E60DEDD}">
      <dsp:nvSpPr>
        <dsp:cNvPr id="0" name=""/>
        <dsp:cNvSpPr/>
      </dsp:nvSpPr>
      <dsp:spPr>
        <a:xfrm>
          <a:off x="1431456" y="2501100"/>
          <a:ext cx="150747" cy="15074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44EA2-A32D-461D-9DEE-F69F72399E8E}">
      <dsp:nvSpPr>
        <dsp:cNvPr id="0" name=""/>
        <dsp:cNvSpPr/>
      </dsp:nvSpPr>
      <dsp:spPr>
        <a:xfrm>
          <a:off x="1506830" y="2576474"/>
          <a:ext cx="1350927" cy="104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78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 dirty="0"/>
            <a:t>115 lektorov</a:t>
          </a:r>
        </a:p>
      </dsp:txBody>
      <dsp:txXfrm>
        <a:off x="1506830" y="2576474"/>
        <a:ext cx="1350927" cy="1047258"/>
      </dsp:txXfrm>
    </dsp:sp>
    <dsp:sp modelId="{99273D6E-163A-4794-B464-CCEA0D3ED3D2}">
      <dsp:nvSpPr>
        <dsp:cNvPr id="0" name=""/>
        <dsp:cNvSpPr/>
      </dsp:nvSpPr>
      <dsp:spPr>
        <a:xfrm>
          <a:off x="2762091" y="1516169"/>
          <a:ext cx="272504" cy="2725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32BA8-3910-4BB6-8F06-22490F31C8B5}">
      <dsp:nvSpPr>
        <dsp:cNvPr id="0" name=""/>
        <dsp:cNvSpPr/>
      </dsp:nvSpPr>
      <dsp:spPr>
        <a:xfrm>
          <a:off x="2898343" y="1652422"/>
          <a:ext cx="1391513" cy="197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395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 dirty="0"/>
            <a:t>345 prednášok</a:t>
          </a:r>
        </a:p>
      </dsp:txBody>
      <dsp:txXfrm>
        <a:off x="2898343" y="1652422"/>
        <a:ext cx="1391513" cy="1971310"/>
      </dsp:txXfrm>
    </dsp:sp>
    <dsp:sp modelId="{AA10AD8C-E990-4C67-A975-B1641931B676}">
      <dsp:nvSpPr>
        <dsp:cNvPr id="0" name=""/>
        <dsp:cNvSpPr/>
      </dsp:nvSpPr>
      <dsp:spPr>
        <a:xfrm>
          <a:off x="4362331" y="916804"/>
          <a:ext cx="376868" cy="3768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0C802-0D68-4E83-8A57-507DBE5BED58}">
      <dsp:nvSpPr>
        <dsp:cNvPr id="0" name=""/>
        <dsp:cNvSpPr/>
      </dsp:nvSpPr>
      <dsp:spPr>
        <a:xfrm>
          <a:off x="4550766" y="1105238"/>
          <a:ext cx="1391513" cy="2518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695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900" kern="1200" dirty="0" smtClean="0"/>
            <a:t>8050 </a:t>
          </a:r>
          <a:r>
            <a:rPr lang="sk-SK" sz="1900" kern="1200" dirty="0"/>
            <a:t>žiakov</a:t>
          </a:r>
        </a:p>
      </dsp:txBody>
      <dsp:txXfrm>
        <a:off x="4550766" y="1105238"/>
        <a:ext cx="1391513" cy="2518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9.png"/><Relationship Id="rId18" Type="http://schemas.openxmlformats.org/officeDocument/2006/relationships/image" Target="../media/image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6.svg"/><Relationship Id="rId1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0.png"/><Relationship Id="rId10" Type="http://schemas.openxmlformats.org/officeDocument/2006/relationships/image" Target="../media/image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Relationship Id="rId1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1296" y="1073425"/>
            <a:ext cx="9740206" cy="3661787"/>
          </a:xfrm>
        </p:spPr>
        <p:txBody>
          <a:bodyPr>
            <a:normAutofit/>
          </a:bodyPr>
          <a:lstStyle/>
          <a:p>
            <a:pPr lvl="0"/>
            <a:r>
              <a:rPr lang="sk-SK" sz="2800" dirty="0" smtClean="0"/>
              <a:t>MŠVVaŠ SR, sprostredkovateľský orgán pre operačný program </a:t>
            </a:r>
            <a:r>
              <a:rPr lang="sk-SK" sz="2800" b="1" dirty="0" smtClean="0"/>
              <a:t>Ľudské zdroje </a:t>
            </a:r>
            <a:r>
              <a:rPr lang="sk-SK" sz="2800" dirty="0" smtClean="0"/>
              <a:t/>
            </a:r>
            <a:br>
              <a:rPr lang="sk-SK" sz="2800" dirty="0" smtClean="0"/>
            </a:br>
            <a:r>
              <a:rPr lang="sk-SK" sz="2800" dirty="0" smtClean="0"/>
              <a:t>Pre prioritnú os 1 Vzdelávanie OP ĽZ</a:t>
            </a:r>
            <a:br>
              <a:rPr lang="sk-SK" sz="2800" dirty="0" smtClean="0"/>
            </a:br>
            <a:r>
              <a:rPr lang="sk-SK" sz="2800" dirty="0" smtClean="0"/>
              <a:t>Programové obdobie 2014-2020</a:t>
            </a: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700" b="1" dirty="0" smtClean="0"/>
              <a:t>Centrum ďalšieho vzdelávania vedátorov</a:t>
            </a:r>
            <a:r>
              <a:rPr lang="sk-SK" sz="2700" dirty="0" smtClean="0"/>
              <a:t> </a:t>
            </a:r>
            <a:br>
              <a:rPr lang="sk-SK" sz="2700" dirty="0" smtClean="0"/>
            </a:br>
            <a:r>
              <a:rPr lang="sk-SK" sz="2700" dirty="0" smtClean="0"/>
              <a:t>ITMS2014+ kód projektu 312011D582</a:t>
            </a:r>
            <a:br>
              <a:rPr lang="sk-SK" sz="2700" dirty="0" smtClean="0"/>
            </a:br>
            <a:endParaRPr lang="sk-SK" sz="27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420225" y="8171163"/>
            <a:ext cx="8915399" cy="1126283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029" name="Picture 5" descr="VÃ½sledok vyhÄ¾adÃ¡vania obrÃ¡zkov pre dopyt straÅ¡iak do m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22" y="1595644"/>
            <a:ext cx="3525079" cy="47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13" name="Obdĺžnik 12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4" name="Obrázok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15" name="Obdĺžnik 14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8305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407" y="624110"/>
            <a:ext cx="9740206" cy="921355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2. Nápady na projekt, str. 5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4407" y="2133600"/>
            <a:ext cx="9740205" cy="3777622"/>
          </a:xfrm>
        </p:spPr>
        <p:txBody>
          <a:bodyPr>
            <a:normAutofit lnSpcReduction="10000"/>
          </a:bodyPr>
          <a:lstStyle/>
          <a:p>
            <a:r>
              <a:rPr lang="sk-SK" sz="2000" i="1" dirty="0">
                <a:solidFill>
                  <a:schemeClr val="tx1"/>
                </a:solidFill>
              </a:rPr>
              <a:t>Vhodnú tému projektu je potrebné zvážiť vzhľadom na vek žiaka </a:t>
            </a:r>
            <a:endParaRPr lang="sk-SK" sz="2000" i="1" dirty="0" smtClean="0">
              <a:solidFill>
                <a:schemeClr val="tx1"/>
              </a:solidFill>
            </a:endParaRPr>
          </a:p>
          <a:p>
            <a:r>
              <a:rPr lang="sk-SK" sz="2000" i="1" dirty="0" smtClean="0">
                <a:solidFill>
                  <a:schemeClr val="tx1"/>
                </a:solidFill>
              </a:rPr>
              <a:t>Dôležitým aspektom pre dieťa je vyskúšať si vedeckú metódu a nechať jeho </a:t>
            </a:r>
            <a:r>
              <a:rPr lang="sk-SK" sz="2000" i="1" dirty="0">
                <a:solidFill>
                  <a:schemeClr val="tx1"/>
                </a:solidFill>
              </a:rPr>
              <a:t>prirodzenú zvedavosť rozvíjať. </a:t>
            </a:r>
            <a:endParaRPr lang="sk-SK" sz="2000" i="1" dirty="0" smtClean="0">
              <a:solidFill>
                <a:schemeClr val="tx1"/>
              </a:solidFill>
            </a:endParaRPr>
          </a:p>
          <a:p>
            <a:r>
              <a:rPr lang="sk-SK" sz="2000" i="1" dirty="0" smtClean="0">
                <a:solidFill>
                  <a:schemeClr val="tx1"/>
                </a:solidFill>
              </a:rPr>
              <a:t>Vďaka </a:t>
            </a:r>
            <a:r>
              <a:rPr lang="sk-SK" sz="2000" i="1" dirty="0">
                <a:solidFill>
                  <a:schemeClr val="tx1"/>
                </a:solidFill>
              </a:rPr>
              <a:t>menej náročnému projektu sa žiak postupne prepracuje k zložitejším projektom</a:t>
            </a:r>
            <a:r>
              <a:rPr lang="sk-SK" sz="2000" i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sk-SK" sz="2000" i="1" dirty="0" smtClean="0">
                <a:solidFill>
                  <a:schemeClr val="tx1"/>
                </a:solidFill>
              </a:rPr>
              <a:t>Nápady na projekt: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Ako ovplyvňuje hnojenie rýchlosť rastu rastlín?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Ako získavajú rastliny dusík?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Môže sa myš naučiť utekať v bludisku?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Ako ovplyvňujú dážďovky alebo červíky pôdu, v ktorej žijú?</a:t>
            </a:r>
          </a:p>
          <a:p>
            <a:endParaRPr lang="sk-SK" dirty="0"/>
          </a:p>
          <a:p>
            <a:endParaRPr lang="sk-SK" dirty="0"/>
          </a:p>
        </p:txBody>
      </p:sp>
      <p:grpSp>
        <p:nvGrpSpPr>
          <p:cNvPr id="5" name="Skupina 4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6" name="Obdĺžnik 5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" name="Obrázo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8" name="Obdĺžnik 7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6823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5921" y="624110"/>
            <a:ext cx="9688691" cy="831203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3. Zbieranie informácií, str. 6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815921" y="1661375"/>
            <a:ext cx="9688691" cy="4919729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/>
              <a:t>Príklad projektu: </a:t>
            </a:r>
            <a:endParaRPr lang="sk-SK" dirty="0"/>
          </a:p>
          <a:p>
            <a:r>
              <a:rPr lang="sk-SK" dirty="0"/>
              <a:t>„Pokazí sa mlieko rýchlejšie, ak ho nenechám v chladničke?” </a:t>
            </a:r>
          </a:p>
          <a:p>
            <a:r>
              <a:rPr lang="sk-SK" dirty="0"/>
              <a:t> </a:t>
            </a:r>
            <a:r>
              <a:rPr lang="sk-SK" u="sng" dirty="0" smtClean="0"/>
              <a:t>Čo </a:t>
            </a:r>
            <a:r>
              <a:rPr lang="sk-SK" u="sng" dirty="0"/>
              <a:t>už </a:t>
            </a:r>
            <a:r>
              <a:rPr lang="sk-SK" u="sng" dirty="0" smtClean="0"/>
              <a:t>vieš? </a:t>
            </a:r>
            <a:endParaRPr lang="sk-SK" dirty="0"/>
          </a:p>
          <a:p>
            <a:r>
              <a:rPr lang="sk-SK" dirty="0"/>
              <a:t>1. Mlieko sa kazí </a:t>
            </a:r>
          </a:p>
          <a:p>
            <a:r>
              <a:rPr lang="sk-SK" dirty="0"/>
              <a:t>2. Preto ho uskladňujeme v chladničke </a:t>
            </a:r>
          </a:p>
          <a:p>
            <a:r>
              <a:rPr lang="sk-SK" dirty="0"/>
              <a:t>3. Mlieko najčastejšie pochádza z kravy, ale existuje aj kozie, ovčie... myšie... </a:t>
            </a:r>
            <a:r>
              <a:rPr lang="sk-SK" dirty="0" smtClean="0"/>
              <a:t>veľrybie</a:t>
            </a:r>
            <a:r>
              <a:rPr lang="sk-SK" dirty="0"/>
              <a:t>... </a:t>
            </a:r>
          </a:p>
          <a:p>
            <a:r>
              <a:rPr lang="sk-SK" dirty="0"/>
              <a:t>4. Na krabici od mlieka uvádzajú dátum trvanlivosti </a:t>
            </a:r>
          </a:p>
          <a:p>
            <a:r>
              <a:rPr lang="sk-SK" dirty="0"/>
              <a:t> </a:t>
            </a:r>
            <a:r>
              <a:rPr lang="sk-SK" u="sng" dirty="0" smtClean="0"/>
              <a:t>Čo </a:t>
            </a:r>
            <a:r>
              <a:rPr lang="sk-SK" u="sng" dirty="0"/>
              <a:t>ďalšie </a:t>
            </a:r>
            <a:r>
              <a:rPr lang="sk-SK" u="sng" dirty="0" smtClean="0"/>
              <a:t>potrebuješ </a:t>
            </a:r>
            <a:r>
              <a:rPr lang="sk-SK" u="sng" dirty="0"/>
              <a:t>vedieť? </a:t>
            </a:r>
            <a:r>
              <a:rPr lang="sk-SK" dirty="0"/>
              <a:t>. </a:t>
            </a:r>
            <a:endParaRPr lang="sk-SK" dirty="0" smtClean="0"/>
          </a:p>
          <a:p>
            <a:r>
              <a:rPr lang="sk-SK" dirty="0" smtClean="0"/>
              <a:t>1. Ako </a:t>
            </a:r>
            <a:r>
              <a:rPr lang="sk-SK" dirty="0"/>
              <a:t>viem, že sa mlieko pokazilo? </a:t>
            </a:r>
          </a:p>
          <a:p>
            <a:r>
              <a:rPr lang="sk-SK" dirty="0"/>
              <a:t>2. Aká je teplota v našej chladničke a aká mimo nej - v </a:t>
            </a:r>
            <a:r>
              <a:rPr lang="sk-SK" dirty="0" smtClean="0"/>
              <a:t>kuchyni? </a:t>
            </a:r>
            <a:endParaRPr lang="sk-SK" dirty="0"/>
          </a:p>
          <a:p>
            <a:r>
              <a:rPr lang="sk-SK" dirty="0"/>
              <a:t>3. Čo sa stane s mliekom tesne potom, ako sme ho získali od kravy? Robí sa </a:t>
            </a:r>
          </a:p>
          <a:p>
            <a:r>
              <a:rPr lang="sk-SK" dirty="0"/>
              <a:t>    niečo preto, aby vydržalo dlhšie? </a:t>
            </a:r>
          </a:p>
          <a:p>
            <a:r>
              <a:rPr lang="sk-SK" dirty="0"/>
              <a:t>4. Kto určuje mlieku dátum trvanlivosti? Prečo? Čo znamená tento dátum</a:t>
            </a:r>
            <a:r>
              <a:rPr lang="sk-SK" dirty="0" smtClean="0"/>
              <a:t>?</a:t>
            </a:r>
          </a:p>
          <a:p>
            <a:r>
              <a:rPr lang="sk-SK" u="sng" dirty="0" smtClean="0"/>
              <a:t>Čo </a:t>
            </a:r>
            <a:r>
              <a:rPr lang="sk-SK" u="sng" dirty="0"/>
              <a:t>ešte potrebuješ zistiť? </a:t>
            </a:r>
            <a:endParaRPr lang="sk-SK" dirty="0"/>
          </a:p>
          <a:p>
            <a:r>
              <a:rPr lang="sk-SK" dirty="0" smtClean="0"/>
              <a:t>Knižnica, </a:t>
            </a:r>
            <a:r>
              <a:rPr lang="sk-SK" dirty="0" smtClean="0"/>
              <a:t>internet, </a:t>
            </a:r>
            <a:r>
              <a:rPr lang="sk-SK" dirty="0"/>
              <a:t>časopisy prinášajúce </a:t>
            </a:r>
            <a:r>
              <a:rPr lang="sk-SK" dirty="0" smtClean="0"/>
              <a:t>aktuality, vyhľadaj zaujímavú </a:t>
            </a:r>
            <a:r>
              <a:rPr lang="sk-SK" dirty="0"/>
              <a:t>osobnosť, ktorá ti podá pomocnú ruku. Určite si nezabudni značiť zdroje, odkiaľ si zistil to či ono.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361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527" y="624110"/>
            <a:ext cx="9753085" cy="831203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4. Hypotéza, str. 7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51526" y="1772227"/>
            <a:ext cx="9753085" cy="4146816"/>
          </a:xfrm>
        </p:spPr>
        <p:txBody>
          <a:bodyPr>
            <a:normAutofit/>
          </a:bodyPr>
          <a:lstStyle/>
          <a:p>
            <a:r>
              <a:rPr lang="sk-SK" sz="2000" b="1" dirty="0">
                <a:solidFill>
                  <a:schemeClr val="tx1"/>
                </a:solidFill>
              </a:rPr>
              <a:t>Hypotéza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Urob </a:t>
            </a:r>
            <a:r>
              <a:rPr lang="sk-SK" sz="2000" dirty="0">
                <a:solidFill>
                  <a:schemeClr val="tx1"/>
                </a:solidFill>
              </a:rPr>
              <a:t>odhad, čo sa stane, keď budeš robiť pokus. Môžeš mať predstavu, aký asi bude výsledok. To, čo si myslíš, že sa stane </a:t>
            </a:r>
            <a:r>
              <a:rPr lang="sk-SK" sz="2000" dirty="0" smtClean="0">
                <a:solidFill>
                  <a:schemeClr val="tx1"/>
                </a:solidFill>
              </a:rPr>
              <a:t>je </a:t>
            </a:r>
            <a:r>
              <a:rPr lang="sk-SK" sz="2000" u="sng" dirty="0" smtClean="0">
                <a:solidFill>
                  <a:schemeClr val="tx1"/>
                </a:solidFill>
              </a:rPr>
              <a:t>hypotéza</a:t>
            </a:r>
            <a:r>
              <a:rPr lang="sk-SK" sz="2000" dirty="0" smtClean="0">
                <a:solidFill>
                  <a:schemeClr val="tx1"/>
                </a:solidFill>
              </a:rPr>
              <a:t>.</a:t>
            </a:r>
            <a:r>
              <a:rPr lang="sk-SK" sz="2000" dirty="0">
                <a:solidFill>
                  <a:schemeClr val="tx1"/>
                </a:solidFill>
              </a:rPr>
              <a:t> </a:t>
            </a:r>
          </a:p>
          <a:p>
            <a:r>
              <a:rPr lang="sk-SK" sz="2000" dirty="0">
                <a:solidFill>
                  <a:schemeClr val="tx1"/>
                </a:solidFill>
              </a:rPr>
              <a:t>Ak by si testoval otázku: „Ako ovplyvňuje kyslý dážď rastliny?”, po prieskume máš už pravdepodobne odhad, čo sa bude diať. Tvoja hypotéza by mohla byť napríklad: „Rastliny vystavené kyslému dažďu rastú pomalšie.”</a:t>
            </a:r>
          </a:p>
          <a:p>
            <a:endParaRPr lang="sk-SK" dirty="0"/>
          </a:p>
        </p:txBody>
      </p:sp>
      <p:pic>
        <p:nvPicPr>
          <p:cNvPr id="1026" name="Picture 2" descr="Grafika, Graf, VÃ½sledok, Obrat, Zisk, TabuÄ¾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922" y="3952740"/>
            <a:ext cx="2777544" cy="27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apka Vody, KlesÃ¡, StriekajÃºcej, MokrÃ½, DÃ¡Å¾Ä, Pok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2908"/>
            <a:ext cx="3123561" cy="21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24036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407" y="624110"/>
            <a:ext cx="9740206" cy="805445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5. Pokus, str. 8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4407" y="2133600"/>
            <a:ext cx="9740205" cy="3777622"/>
          </a:xfrm>
        </p:spPr>
        <p:txBody>
          <a:bodyPr/>
          <a:lstStyle/>
          <a:p>
            <a:r>
              <a:rPr lang="sk-SK" sz="2000" dirty="0">
                <a:solidFill>
                  <a:schemeClr val="tx1"/>
                </a:solidFill>
              </a:rPr>
              <a:t>1. Máš vybranú tému </a:t>
            </a:r>
          </a:p>
          <a:p>
            <a:r>
              <a:rPr lang="sk-SK" sz="2000" dirty="0">
                <a:solidFill>
                  <a:schemeClr val="tx1"/>
                </a:solidFill>
              </a:rPr>
              <a:t>2. Preskúmal si informácie k téme </a:t>
            </a:r>
          </a:p>
          <a:p>
            <a:r>
              <a:rPr lang="sk-SK" sz="2000" dirty="0">
                <a:solidFill>
                  <a:schemeClr val="tx1"/>
                </a:solidFill>
              </a:rPr>
              <a:t>3. Urobil si odhad, hypotézu</a:t>
            </a:r>
          </a:p>
          <a:p>
            <a:r>
              <a:rPr lang="sk-SK" sz="2000" b="1" dirty="0">
                <a:solidFill>
                  <a:schemeClr val="tx1"/>
                </a:solidFill>
              </a:rPr>
              <a:t>Plán pokusu sa nazýva postup</a:t>
            </a:r>
            <a:r>
              <a:rPr lang="sk-SK" sz="2000" dirty="0">
                <a:solidFill>
                  <a:schemeClr val="tx1"/>
                </a:solidFill>
              </a:rPr>
              <a:t>. To je sprievodca „krok za krokom” pre overovanie Tvojich hypotéz. Mysli na ďalšie kroky, ktoré podnikneš a na materiál, ktorý budeš potrebovať.</a:t>
            </a:r>
          </a:p>
          <a:p>
            <a:endParaRPr lang="sk-SK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1360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407" y="624110"/>
            <a:ext cx="9740206" cy="792566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5. Pokus, str. 8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4407" y="1416676"/>
            <a:ext cx="9907631" cy="5441324"/>
          </a:xfrm>
        </p:spPr>
        <p:txBody>
          <a:bodyPr>
            <a:normAutofit fontScale="47500" lnSpcReduction="20000"/>
          </a:bodyPr>
          <a:lstStyle/>
          <a:p>
            <a:r>
              <a:rPr lang="sk-SK" sz="3800" u="sng" dirty="0" smtClean="0"/>
              <a:t>Ukážka:</a:t>
            </a:r>
            <a:endParaRPr lang="sk-SK" sz="3800" dirty="0"/>
          </a:p>
          <a:p>
            <a:pPr marL="0" indent="0">
              <a:buNone/>
            </a:pPr>
            <a:endParaRPr lang="sk-SK" sz="3800" dirty="0"/>
          </a:p>
          <a:p>
            <a:r>
              <a:rPr lang="sk-SK" sz="3800" b="1" dirty="0"/>
              <a:t>Príklad č. 1 „Pokazí sa mlieko rýchlejšie, ak nie je v chladničke?” </a:t>
            </a:r>
            <a:endParaRPr lang="sk-SK" sz="3800" dirty="0"/>
          </a:p>
          <a:p>
            <a:r>
              <a:rPr lang="sk-SK" sz="3800" dirty="0"/>
              <a:t>Krok 1: </a:t>
            </a:r>
            <a:r>
              <a:rPr lang="sk-SK" sz="3800" dirty="0" smtClean="0"/>
              <a:t>       Zmeraj </a:t>
            </a:r>
            <a:r>
              <a:rPr lang="sk-SK" sz="3800" dirty="0"/>
              <a:t>jeden pohár mlieka. </a:t>
            </a:r>
          </a:p>
          <a:p>
            <a:r>
              <a:rPr lang="sk-SK" sz="3800" dirty="0"/>
              <a:t>Krok 2: 	Nalej mlieko do pohára. Prikry ho vrchnákom. </a:t>
            </a:r>
          </a:p>
          <a:p>
            <a:r>
              <a:rPr lang="sk-SK" sz="3800" dirty="0"/>
              <a:t>Krok 3: 	Umiestni pohár do </a:t>
            </a:r>
            <a:r>
              <a:rPr lang="sk-SK" sz="3800" dirty="0" smtClean="0"/>
              <a:t>škatule(zabrániš </a:t>
            </a:r>
            <a:r>
              <a:rPr lang="sk-SK" sz="3800" dirty="0"/>
              <a:t>tak prenikaniu svetla) a polož ho na </a:t>
            </a:r>
            <a:r>
              <a:rPr lang="sk-SK" sz="3800" dirty="0" smtClean="0"/>
              <a:t>  </a:t>
            </a:r>
          </a:p>
          <a:p>
            <a:pPr marL="0" indent="0">
              <a:buNone/>
            </a:pPr>
            <a:r>
              <a:rPr lang="sk-SK" sz="3800" dirty="0"/>
              <a:t> </a:t>
            </a:r>
            <a:r>
              <a:rPr lang="sk-SK" sz="3800" dirty="0" smtClean="0"/>
              <a:t>                         </a:t>
            </a:r>
            <a:r>
              <a:rPr lang="sk-SK" sz="3800" dirty="0" smtClean="0"/>
              <a:t>poličku </a:t>
            </a:r>
            <a:r>
              <a:rPr lang="sk-SK" sz="3800" dirty="0"/>
              <a:t>kuchynskej linky. </a:t>
            </a:r>
          </a:p>
          <a:p>
            <a:r>
              <a:rPr lang="sk-SK" sz="3800" dirty="0"/>
              <a:t>Krok 4: 	Polož teplomer vedľa krabice. </a:t>
            </a:r>
          </a:p>
          <a:p>
            <a:r>
              <a:rPr lang="sk-SK" sz="3800" dirty="0"/>
              <a:t>Krok 5: 	Zmeraj ďalší pohár mlieka. </a:t>
            </a:r>
          </a:p>
          <a:p>
            <a:r>
              <a:rPr lang="sk-SK" sz="3800" dirty="0"/>
              <a:t>Krok 6: 	Nalej mlieko do ďalšieho pohára. Prikry ho vrchnákom. </a:t>
            </a:r>
          </a:p>
          <a:p>
            <a:r>
              <a:rPr lang="sk-SK" sz="3800" dirty="0"/>
              <a:t>Krok 7: 	Umiestni pohár do krabice a daj ho na poličku v chladničke. </a:t>
            </a:r>
          </a:p>
          <a:p>
            <a:r>
              <a:rPr lang="sk-SK" sz="3800" dirty="0"/>
              <a:t>Krok 8: 	Polož vedľa krabice teplomer. </a:t>
            </a:r>
          </a:p>
          <a:p>
            <a:r>
              <a:rPr lang="sk-SK" sz="3800" dirty="0"/>
              <a:t>Krok 9: 	Skontroluj poháre každý deň v rovnaký čas. Ovoňaj mlieko. Pozri sa na </a:t>
            </a:r>
            <a:endParaRPr lang="sk-SK" sz="3800" dirty="0" smtClean="0"/>
          </a:p>
          <a:p>
            <a:pPr marL="0" indent="0">
              <a:buNone/>
            </a:pPr>
            <a:r>
              <a:rPr lang="sk-SK" sz="3800" dirty="0"/>
              <a:t> </a:t>
            </a:r>
            <a:r>
              <a:rPr lang="sk-SK" sz="3800" dirty="0" smtClean="0"/>
              <a:t>                         </a:t>
            </a:r>
            <a:r>
              <a:rPr lang="sk-SK" sz="3800" dirty="0" smtClean="0"/>
              <a:t>farbu </a:t>
            </a:r>
            <a:r>
              <a:rPr lang="sk-SK" sz="3800" dirty="0"/>
              <a:t>a stav mlieka. Skontroluj teplotu na obidvoch teplomeroch. </a:t>
            </a:r>
          </a:p>
          <a:p>
            <a:r>
              <a:rPr lang="sk-SK" sz="3800" dirty="0"/>
              <a:t>Krok 10: </a:t>
            </a:r>
            <a:r>
              <a:rPr lang="sk-SK" sz="3800" dirty="0" smtClean="0"/>
              <a:t>     Napíš </a:t>
            </a:r>
            <a:r>
              <a:rPr lang="sk-SK" sz="3800" dirty="0"/>
              <a:t>si do svojho denníka každú teplotu a svoje pozorovania.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267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91" y="624110"/>
            <a:ext cx="9791722" cy="128089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6. Zaznamenávanie pozorovaní, str. 11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12891" y="1450685"/>
            <a:ext cx="9791721" cy="2103883"/>
          </a:xfrm>
        </p:spPr>
        <p:txBody>
          <a:bodyPr/>
          <a:lstStyle/>
          <a:p>
            <a:r>
              <a:rPr lang="sk-SK" sz="2000" dirty="0" smtClean="0">
                <a:solidFill>
                  <a:schemeClr val="tx1"/>
                </a:solidFill>
              </a:rPr>
              <a:t>Výsledky zapísané v denníku, </a:t>
            </a:r>
            <a:r>
              <a:rPr lang="sk-SK" sz="2000" dirty="0">
                <a:solidFill>
                  <a:schemeClr val="tx1"/>
                </a:solidFill>
              </a:rPr>
              <a:t>ktoré si zaznamenal kvalitatívne, aj kvantitatívne, potrebuješ </a:t>
            </a:r>
            <a:r>
              <a:rPr lang="sk-SK" sz="2000" dirty="0" smtClean="0">
                <a:solidFill>
                  <a:schemeClr val="tx1"/>
                </a:solidFill>
              </a:rPr>
              <a:t>nejako </a:t>
            </a:r>
            <a:r>
              <a:rPr lang="sk-SK" sz="2000" dirty="0" smtClean="0">
                <a:solidFill>
                  <a:schemeClr val="tx1"/>
                </a:solidFill>
              </a:rPr>
              <a:t>upratať</a:t>
            </a:r>
            <a:r>
              <a:rPr lang="sk-SK" sz="2000" dirty="0" smtClean="0">
                <a:solidFill>
                  <a:schemeClr val="tx1"/>
                </a:solidFill>
              </a:rPr>
              <a:t>. </a:t>
            </a:r>
            <a:r>
              <a:rPr lang="sk-SK" sz="2000" dirty="0">
                <a:solidFill>
                  <a:schemeClr val="tx1"/>
                </a:solidFill>
              </a:rPr>
              <a:t>Najlepší spôsob zaznamenania výsledkov je zostavenie tabuľky. Pri pohľade do tabuľky vieš povedať, čo sa udialo v </a:t>
            </a:r>
            <a:r>
              <a:rPr lang="sk-SK" sz="2000" dirty="0" smtClean="0">
                <a:solidFill>
                  <a:schemeClr val="tx1"/>
                </a:solidFill>
              </a:rPr>
              <a:t>tvojom </a:t>
            </a:r>
            <a:r>
              <a:rPr lang="sk-SK" sz="2000" dirty="0">
                <a:solidFill>
                  <a:schemeClr val="tx1"/>
                </a:solidFill>
              </a:rPr>
              <a:t>pokuse</a:t>
            </a:r>
            <a:r>
              <a:rPr lang="sk-SK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Výsledok, </a:t>
            </a:r>
            <a:r>
              <a:rPr lang="sk-SK" sz="2000" dirty="0">
                <a:solidFill>
                  <a:schemeClr val="tx1"/>
                </a:solidFill>
              </a:rPr>
              <a:t>či </a:t>
            </a:r>
            <a:r>
              <a:rPr lang="sk-SK" sz="2000" dirty="0" smtClean="0">
                <a:solidFill>
                  <a:schemeClr val="tx1"/>
                </a:solidFill>
              </a:rPr>
              <a:t>postup, </a:t>
            </a:r>
            <a:r>
              <a:rPr lang="sk-SK" sz="2000" dirty="0">
                <a:solidFill>
                  <a:schemeClr val="tx1"/>
                </a:solidFill>
              </a:rPr>
              <a:t>natoč na video alebo </a:t>
            </a:r>
            <a:r>
              <a:rPr lang="sk-SK" sz="2000" dirty="0" smtClean="0">
                <a:solidFill>
                  <a:schemeClr val="tx1"/>
                </a:solidFill>
              </a:rPr>
              <a:t>odfotografuj...</a:t>
            </a:r>
            <a:endParaRPr lang="sk-SK" sz="20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2050" name="Picture 2" descr="ÄalekohÄ¾ady, DieÅ¥a, ZvÃ¤ÄÅ¡enie, RozhÄ¾adÅa, HÄ¾adaÅ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70" y="3928056"/>
            <a:ext cx="4394915" cy="292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uľ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089955"/>
              </p:ext>
            </p:extLst>
          </p:nvPr>
        </p:nvGraphicFramePr>
        <p:xfrm>
          <a:off x="0" y="3284114"/>
          <a:ext cx="7469745" cy="39206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0668"/>
                <a:gridCol w="1134015"/>
                <a:gridCol w="1260213"/>
                <a:gridCol w="1259325"/>
                <a:gridCol w="1385524"/>
              </a:tblGrid>
              <a:tr h="425001">
                <a:tc gridSpan="5">
                  <a:txBody>
                    <a:bodyPr/>
                    <a:lstStyle/>
                    <a:p>
                      <a:pPr marL="4248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effectLst/>
                        </a:rPr>
                        <a:t>Ako ovplyvňuje kyslý dážď rast rastlín</a:t>
                      </a:r>
                      <a:r>
                        <a:rPr lang="sk-SK" sz="1600" b="1" dirty="0" smtClean="0">
                          <a:effectLst/>
                        </a:rPr>
                        <a:t>?</a:t>
                      </a:r>
                      <a:endParaRPr lang="sk-SK" sz="1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66081">
                <a:tc>
                  <a:txBody>
                    <a:bodyPr/>
                    <a:lstStyle/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</a:rPr>
                        <a:t>Roztok</a:t>
                      </a:r>
                      <a:endParaRPr lang="sk-SK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smtClean="0">
                          <a:effectLst/>
                        </a:rPr>
                        <a:t>Rast, </a:t>
                      </a:r>
                      <a:r>
                        <a:rPr lang="sk-SK" sz="1400" b="1" dirty="0">
                          <a:effectLst/>
                        </a:rPr>
                        <a:t>deň 1</a:t>
                      </a:r>
                      <a:endParaRPr lang="sk-SK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</a:rPr>
                        <a:t>Rast, deň 5</a:t>
                      </a:r>
                      <a:endParaRPr lang="sk-SK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</a:rPr>
                        <a:t>Rast, deň 10</a:t>
                      </a:r>
                      <a:endParaRPr lang="sk-SK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>
                          <a:effectLst/>
                        </a:rPr>
                        <a:t>Rast, deň 15</a:t>
                      </a:r>
                      <a:endParaRPr lang="sk-SK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932161">
                <a:tc>
                  <a:txBody>
                    <a:bodyPr/>
                    <a:lstStyle/>
                    <a:p>
                      <a:pPr marL="44450" marR="11684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Čistiaca voda (pH~7.0)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1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2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3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</a:p>
                    <a:p>
                      <a:pPr marL="75565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</a:p>
                    <a:p>
                      <a:pPr marL="76200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 </a:t>
                      </a:r>
                    </a:p>
                    <a:p>
                      <a:pPr marL="75565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 </a:t>
                      </a:r>
                      <a:endParaRPr lang="sk-SK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932161">
                <a:tc>
                  <a:txBody>
                    <a:bodyPr/>
                    <a:lstStyle/>
                    <a:p>
                      <a:pPr marL="44450" marR="1403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Kyslá voda (pH 4.5) </a:t>
                      </a:r>
                    </a:p>
                    <a:p>
                      <a:pPr marL="44450" marR="14033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Rastlina 1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Rastlina 2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effectLst/>
                        </a:rPr>
                        <a:t>Rastlina 3</a:t>
                      </a:r>
                      <a:endParaRPr lang="sk-SK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165202">
                <a:tc>
                  <a:txBody>
                    <a:bodyPr/>
                    <a:lstStyle/>
                    <a:p>
                      <a:pPr marL="44450" marR="76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Veľmi kyslá voda (pH 4.0)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1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2</a:t>
                      </a:r>
                    </a:p>
                    <a:p>
                      <a:pPr marL="444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Rastlina 3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4460" marR="1117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5565" marR="62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>
                          <a:effectLst/>
                        </a:rPr>
                        <a:t> </a:t>
                      </a:r>
                      <a:endParaRPr lang="sk-SK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0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7133" y="624110"/>
            <a:ext cx="9817480" cy="728172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7. Daj všetko </a:t>
            </a:r>
            <a:r>
              <a:rPr lang="sk-SK" b="1" dirty="0" smtClean="0">
                <a:solidFill>
                  <a:schemeClr val="tx1"/>
                </a:solidFill>
              </a:rPr>
              <a:t>dokopy, str. 12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87132" y="1489656"/>
            <a:ext cx="10504867" cy="3777622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tx1"/>
                </a:solidFill>
              </a:rPr>
              <a:t>Urobil si </a:t>
            </a:r>
            <a:r>
              <a:rPr lang="sk-SK" dirty="0">
                <a:solidFill>
                  <a:schemeClr val="tx1"/>
                </a:solidFill>
              </a:rPr>
              <a:t>kvantitatívne a kvalitatívne </a:t>
            </a:r>
            <a:r>
              <a:rPr lang="sk-SK" dirty="0" smtClean="0">
                <a:solidFill>
                  <a:schemeClr val="tx1"/>
                </a:solidFill>
              </a:rPr>
              <a:t>pozorovania </a:t>
            </a:r>
            <a:r>
              <a:rPr lang="sk-SK" dirty="0">
                <a:solidFill>
                  <a:schemeClr val="tx1"/>
                </a:solidFill>
              </a:rPr>
              <a:t>v projekte a vytvoril si tabuľku. Teraz </a:t>
            </a:r>
            <a:r>
              <a:rPr lang="sk-SK" dirty="0" smtClean="0">
                <a:solidFill>
                  <a:schemeClr val="tx1"/>
                </a:solidFill>
              </a:rPr>
              <a:t>použi </a:t>
            </a:r>
            <a:r>
              <a:rPr lang="sk-SK" dirty="0">
                <a:solidFill>
                  <a:schemeClr val="tx1"/>
                </a:solidFill>
              </a:rPr>
              <a:t>tieto dáta na vytvorenie užitočného grafu na </a:t>
            </a:r>
            <a:r>
              <a:rPr lang="sk-SK" dirty="0" smtClean="0">
                <a:solidFill>
                  <a:schemeClr val="tx1"/>
                </a:solidFill>
              </a:rPr>
              <a:t>prehľadné zobrazenie </a:t>
            </a:r>
            <a:r>
              <a:rPr lang="sk-SK" dirty="0">
                <a:solidFill>
                  <a:schemeClr val="tx1"/>
                </a:solidFill>
              </a:rPr>
              <a:t>pozorovaní.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Tipy </a:t>
            </a:r>
            <a:r>
              <a:rPr lang="sk-SK" b="1" dirty="0">
                <a:solidFill>
                  <a:schemeClr val="tx1"/>
                </a:solidFill>
              </a:rPr>
              <a:t>na zostavenie stĺpcového grafu: </a:t>
            </a:r>
            <a:endParaRPr lang="sk-SK" dirty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Pomenuj </a:t>
            </a:r>
            <a:r>
              <a:rPr lang="sk-SK" dirty="0">
                <a:solidFill>
                  <a:schemeClr val="tx1"/>
                </a:solidFill>
              </a:rPr>
              <a:t>svoj graf.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Zrozumiteľne </a:t>
            </a:r>
            <a:r>
              <a:rPr lang="sk-SK" dirty="0">
                <a:solidFill>
                  <a:schemeClr val="tx1"/>
                </a:solidFill>
              </a:rPr>
              <a:t>označ dve </a:t>
            </a:r>
            <a:r>
              <a:rPr lang="sk-SK" dirty="0" smtClean="0">
                <a:solidFill>
                  <a:schemeClr val="tx1"/>
                </a:solidFill>
              </a:rPr>
              <a:t>osi, horizontálnu a vertikálnu </a:t>
            </a:r>
            <a:r>
              <a:rPr lang="sk-SK" dirty="0">
                <a:solidFill>
                  <a:schemeClr val="tx1"/>
                </a:solidFill>
              </a:rPr>
              <a:t>os. 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Uisti </a:t>
            </a:r>
            <a:r>
              <a:rPr lang="sk-SK" dirty="0">
                <a:solidFill>
                  <a:schemeClr val="tx1"/>
                </a:solidFill>
              </a:rPr>
              <a:t>sa, že stupnica pre čísla, ktoré používaš na osi, je primeraná. Interval medzi číslami by mal byť postupný a škála by mala obsahovať aj najmenšie a najväčšie hodnoty dát. Napríklad, zaznamenal si čas v minútach, tak začni s 0 a zvyšuj napr. 20 – minútovými intervalmi.</a:t>
            </a:r>
          </a:p>
          <a:p>
            <a:r>
              <a:rPr lang="sk-SK" dirty="0">
                <a:solidFill>
                  <a:schemeClr val="tx1"/>
                </a:solidFill>
              </a:rPr>
              <a:t> </a:t>
            </a:r>
            <a:r>
              <a:rPr lang="sk-SK" dirty="0" smtClean="0">
                <a:solidFill>
                  <a:schemeClr val="tx1"/>
                </a:solidFill>
              </a:rPr>
              <a:t>Môžeš použiť aj iný typ grafu, je ich </a:t>
            </a:r>
            <a:r>
              <a:rPr lang="sk-SK" dirty="0" err="1" smtClean="0">
                <a:solidFill>
                  <a:schemeClr val="tx1"/>
                </a:solidFill>
              </a:rPr>
              <a:t>habafuk</a:t>
            </a:r>
            <a:r>
              <a:rPr lang="sk-SK" dirty="0">
                <a:solidFill>
                  <a:schemeClr val="tx1"/>
                </a:solidFill>
              </a:rPr>
              <a:t> </a:t>
            </a:r>
            <a:r>
              <a:rPr lang="sk-SK" dirty="0" smtClean="0">
                <a:solidFill>
                  <a:schemeClr val="tx1"/>
                </a:solidFill>
              </a:rPr>
              <a:t>(plošný, pruhový, stĺpcový. prstencový, ciferníkový, čiarový, koláčový, </a:t>
            </a:r>
            <a:r>
              <a:rPr lang="sk-SK" dirty="0" err="1" smtClean="0">
                <a:solidFill>
                  <a:schemeClr val="tx1"/>
                </a:solidFill>
              </a:rPr>
              <a:t>lentilkový</a:t>
            </a:r>
            <a:r>
              <a:rPr lang="sk-SK" dirty="0" smtClean="0">
                <a:solidFill>
                  <a:schemeClr val="tx1"/>
                </a:solidFill>
              </a:rPr>
              <a:t>...)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5" name="Picture 4" descr="Graf, Diagram, Rast, SprÃ¡va, Analytik, RobiÅ¥, Pokr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7" y="4928023"/>
            <a:ext cx="4155583" cy="23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4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7285" y="624110"/>
            <a:ext cx="9727327" cy="689535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8. Výskumná činnosť, str. 13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77284" y="1476778"/>
            <a:ext cx="10414715" cy="1536878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Máš všetok materiál, myšlienky, texty, dáta, tabuľky, schémy, grafy, obrázky... Máš teraz všetko, na stole, v počítači, v hlave.</a:t>
            </a:r>
          </a:p>
          <a:p>
            <a:r>
              <a:rPr lang="sk-SK" sz="2000" dirty="0">
                <a:solidFill>
                  <a:schemeClr val="tx1"/>
                </a:solidFill>
              </a:rPr>
              <a:t>Na usporiadanie obsahu projektu ponúkame </a:t>
            </a:r>
            <a:r>
              <a:rPr lang="sk-SK" sz="2000" u="sng" dirty="0">
                <a:solidFill>
                  <a:schemeClr val="tx1"/>
                </a:solidFill>
              </a:rPr>
              <a:t>základnú formu</a:t>
            </a:r>
            <a:r>
              <a:rPr lang="sk-SK" sz="2000" dirty="0">
                <a:solidFill>
                  <a:schemeClr val="tx1"/>
                </a:solidFill>
              </a:rPr>
              <a:t>, podľa ktorej môžeš usporiadať svoj text. </a:t>
            </a:r>
            <a:endParaRPr lang="sk-SK" sz="2000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36" y="282373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90" y="624110"/>
            <a:ext cx="10479109" cy="128089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9. Predveď to, dizajn panelovej prezentácie, str. 18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12890" y="2133600"/>
            <a:ext cx="10479110" cy="3777622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chemeClr val="tx1"/>
                </a:solidFill>
              </a:rPr>
              <a:t>Panelová prezentácia = </a:t>
            </a:r>
            <a:r>
              <a:rPr lang="sk-SK" sz="2000" dirty="0" err="1" smtClean="0">
                <a:solidFill>
                  <a:schemeClr val="tx1"/>
                </a:solidFill>
              </a:rPr>
              <a:t>posterová</a:t>
            </a:r>
            <a:r>
              <a:rPr lang="sk-SK" sz="2000" dirty="0" smtClean="0">
                <a:solidFill>
                  <a:schemeClr val="tx1"/>
                </a:solidFill>
              </a:rPr>
              <a:t> prezentácia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Je </a:t>
            </a:r>
            <a:r>
              <a:rPr lang="sk-SK" sz="2000" dirty="0">
                <a:solidFill>
                  <a:schemeClr val="tx1"/>
                </a:solidFill>
              </a:rPr>
              <a:t>to </a:t>
            </a:r>
            <a:r>
              <a:rPr lang="sk-SK" sz="2000" dirty="0" smtClean="0">
                <a:solidFill>
                  <a:schemeClr val="tx1"/>
                </a:solidFill>
              </a:rPr>
              <a:t>jednoduchá </a:t>
            </a:r>
            <a:r>
              <a:rPr lang="sk-SK" sz="2000" dirty="0">
                <a:solidFill>
                  <a:schemeClr val="tx1"/>
                </a:solidFill>
              </a:rPr>
              <a:t>kartónová tabuľa </a:t>
            </a:r>
            <a:r>
              <a:rPr lang="sk-SK" sz="2000" dirty="0" smtClean="0">
                <a:solidFill>
                  <a:schemeClr val="tx1"/>
                </a:solidFill>
              </a:rPr>
              <a:t>na </a:t>
            </a:r>
            <a:r>
              <a:rPr lang="sk-SK" sz="2000" dirty="0">
                <a:solidFill>
                  <a:schemeClr val="tx1"/>
                </a:solidFill>
              </a:rPr>
              <a:t>ukázanie </a:t>
            </a:r>
            <a:r>
              <a:rPr lang="sk-SK" sz="2000" dirty="0" err="1" smtClean="0">
                <a:solidFill>
                  <a:schemeClr val="tx1"/>
                </a:solidFill>
              </a:rPr>
              <a:t>vedátorskej</a:t>
            </a:r>
            <a:r>
              <a:rPr lang="sk-SK" sz="2000" dirty="0" smtClean="0">
                <a:solidFill>
                  <a:schemeClr val="tx1"/>
                </a:solidFill>
              </a:rPr>
              <a:t> práce</a:t>
            </a:r>
            <a:r>
              <a:rPr lang="sk-SK" sz="2000" dirty="0">
                <a:solidFill>
                  <a:schemeClr val="tx1"/>
                </a:solidFill>
              </a:rPr>
              <a:t>. </a:t>
            </a:r>
            <a:endParaRPr lang="sk-SK" sz="2000" dirty="0" smtClean="0">
              <a:solidFill>
                <a:schemeClr val="tx1"/>
              </a:solidFill>
            </a:endParaRPr>
          </a:p>
          <a:p>
            <a:r>
              <a:rPr lang="sk-SK" sz="2000" dirty="0" smtClean="0">
                <a:solidFill>
                  <a:schemeClr val="tx1"/>
                </a:solidFill>
              </a:rPr>
              <a:t>Je to </a:t>
            </a:r>
            <a:r>
              <a:rPr lang="sk-SK" sz="2000" dirty="0">
                <a:solidFill>
                  <a:schemeClr val="tx1"/>
                </a:solidFill>
              </a:rPr>
              <a:t>forma uverejnenia výsledkov </a:t>
            </a:r>
            <a:r>
              <a:rPr lang="sk-SK" sz="2000" dirty="0" smtClean="0">
                <a:solidFill>
                  <a:schemeClr val="tx1"/>
                </a:solidFill>
              </a:rPr>
              <a:t>žiackej tvorivej </a:t>
            </a:r>
            <a:r>
              <a:rPr lang="sk-SK" sz="2000" dirty="0" err="1">
                <a:solidFill>
                  <a:schemeClr val="tx1"/>
                </a:solidFill>
              </a:rPr>
              <a:t>vedátorskej</a:t>
            </a:r>
            <a:r>
              <a:rPr lang="sk-SK" sz="2000" dirty="0">
                <a:solidFill>
                  <a:schemeClr val="tx1"/>
                </a:solidFill>
              </a:rPr>
              <a:t> práce. </a:t>
            </a:r>
            <a:endParaRPr lang="sk-SK" sz="2000" dirty="0" smtClean="0">
              <a:solidFill>
                <a:schemeClr val="tx1"/>
              </a:solidFill>
            </a:endParaRPr>
          </a:p>
          <a:p>
            <a:r>
              <a:rPr lang="sk-SK" sz="2000" dirty="0" smtClean="0">
                <a:solidFill>
                  <a:schemeClr val="tx1"/>
                </a:solidFill>
              </a:rPr>
              <a:t>Túto </a:t>
            </a:r>
            <a:r>
              <a:rPr lang="sk-SK" sz="2000" dirty="0">
                <a:solidFill>
                  <a:schemeClr val="tx1"/>
                </a:solidFill>
              </a:rPr>
              <a:t>formu prezentácie uznáva vedecká komunita po celom svete</a:t>
            </a:r>
            <a:r>
              <a:rPr lang="sk-SK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Umožňuje ľahšie posúdiť vedomosti, kreativitu, </a:t>
            </a:r>
            <a:r>
              <a:rPr lang="sk-SK" sz="2000" dirty="0" err="1" smtClean="0">
                <a:solidFill>
                  <a:schemeClr val="tx1"/>
                </a:solidFill>
              </a:rPr>
              <a:t>vedátorské</a:t>
            </a:r>
            <a:r>
              <a:rPr lang="sk-SK" sz="2000" dirty="0" smtClean="0">
                <a:solidFill>
                  <a:schemeClr val="tx1"/>
                </a:solidFill>
              </a:rPr>
              <a:t> skúmanie aj celkové vystupovanie v krátkom čase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Výhodou </a:t>
            </a:r>
            <a:r>
              <a:rPr lang="sk-SK" sz="2000" dirty="0">
                <a:solidFill>
                  <a:schemeClr val="tx1"/>
                </a:solidFill>
              </a:rPr>
              <a:t>je rýchla vizuálna prezentácia zistených poznatkov a dosiahnutých výsledkov</a:t>
            </a:r>
            <a:endParaRPr lang="sk-SK" sz="2000" dirty="0">
              <a:solidFill>
                <a:schemeClr val="tx1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7855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527" y="624110"/>
            <a:ext cx="10440473" cy="1280890"/>
          </a:xfrm>
        </p:spPr>
        <p:txBody>
          <a:bodyPr/>
          <a:lstStyle/>
          <a:p>
            <a:r>
              <a:rPr lang="sk-SK" b="1" dirty="0"/>
              <a:t>9. Predveď to, dizajn panelovej prezentácie, str. 18</a:t>
            </a:r>
          </a:p>
        </p:txBody>
      </p:sp>
      <p:pic>
        <p:nvPicPr>
          <p:cNvPr id="4" name="image16.png"/>
          <p:cNvPicPr>
            <a:picLocks noGrp="1"/>
          </p:cNvPicPr>
          <p:nvPr>
            <p:ph idx="1"/>
          </p:nvPr>
        </p:nvPicPr>
        <p:blipFill rotWithShape="1">
          <a:blip r:embed="rId2"/>
          <a:srcRect l="27417" t="20775" r="46977" b="28422"/>
          <a:stretch/>
        </p:blipFill>
        <p:spPr bwMode="auto">
          <a:xfrm>
            <a:off x="1481070" y="1905000"/>
            <a:ext cx="4495005" cy="4148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58" y="2381519"/>
            <a:ext cx="4383205" cy="2929944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9462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8496" y="624110"/>
            <a:ext cx="9894753" cy="1477298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Centrum ďalšieho vzdelávania vedátorov</a:t>
            </a:r>
            <a:r>
              <a:rPr lang="sk-SK" dirty="0">
                <a:solidFill>
                  <a:schemeClr val="tx1"/>
                </a:solidFill>
              </a:rPr>
              <a:t> ITMS2014+ kód projektu </a:t>
            </a:r>
            <a:r>
              <a:rPr lang="sk-SK" dirty="0" smtClean="0">
                <a:solidFill>
                  <a:schemeClr val="tx1"/>
                </a:solidFill>
              </a:rPr>
              <a:t>312011D582</a:t>
            </a:r>
            <a:r>
              <a:rPr lang="sk-SK" b="1" dirty="0"/>
              <a:t/>
            </a:r>
            <a:br>
              <a:rPr lang="sk-SK" b="1" dirty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2054" name="Picture 6" descr="SÃºvisiaci obrÃ¡zo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94" y="1657082"/>
            <a:ext cx="503766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1648495" y="2518043"/>
            <a:ext cx="6833399" cy="7531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sk-SK" dirty="0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648494" y="2937971"/>
            <a:ext cx="6833399" cy="24973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dirty="0"/>
              <a:t>Schválený po roku.</a:t>
            </a:r>
          </a:p>
          <a:p>
            <a:r>
              <a:rPr lang="sk-SK" dirty="0" smtClean="0"/>
              <a:t>Čo </a:t>
            </a:r>
            <a:r>
              <a:rPr lang="sk-SK" dirty="0"/>
              <a:t>teraz?</a:t>
            </a:r>
          </a:p>
          <a:p>
            <a:r>
              <a:rPr lang="sk-SK" dirty="0" smtClean="0"/>
              <a:t>Zrealizujeme ho.</a:t>
            </a:r>
          </a:p>
          <a:p>
            <a:r>
              <a:rPr lang="sk-SK" dirty="0" smtClean="0"/>
              <a:t>Ale ako na to?</a:t>
            </a:r>
            <a:endParaRPr lang="sk-SK" dirty="0"/>
          </a:p>
        </p:txBody>
      </p:sp>
      <p:grpSp>
        <p:nvGrpSpPr>
          <p:cNvPr id="7" name="Skupina 6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" name="Obrázo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6" name="Obdĺžnik 5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9818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9. Predveď to, dizajn panelovej </a:t>
            </a:r>
            <a:r>
              <a:rPr lang="sk-SK" dirty="0" smtClean="0"/>
              <a:t>prezentácie</a:t>
            </a:r>
            <a:r>
              <a:rPr lang="sk-SK" dirty="0"/>
              <a:t>, str. 18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43" y="1905000"/>
            <a:ext cx="2734326" cy="182235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975" y="1905000"/>
            <a:ext cx="3072637" cy="205417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88" y="4293069"/>
            <a:ext cx="3329935" cy="22256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02" y="4279854"/>
            <a:ext cx="3028026" cy="202435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75" y="1905000"/>
            <a:ext cx="3180165" cy="212606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46" y="4065319"/>
            <a:ext cx="3669827" cy="2453424"/>
          </a:xfrm>
          <a:prstGeom prst="rect">
            <a:avLst/>
          </a:prstGeom>
        </p:spPr>
      </p:pic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24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90" y="624110"/>
            <a:ext cx="10479109" cy="728172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10. Mysli na detaily, str. 19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12889" y="1687132"/>
            <a:ext cx="10479109" cy="4224090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Porozmýšľaj aj nad ďalšími </a:t>
            </a:r>
            <a:r>
              <a:rPr lang="sk-SK" sz="2000" dirty="0" smtClean="0">
                <a:solidFill>
                  <a:schemeClr val="tx1"/>
                </a:solidFill>
              </a:rPr>
              <a:t>možnosťami:</a:t>
            </a:r>
          </a:p>
          <a:p>
            <a:r>
              <a:rPr lang="sk-SK" sz="2000" dirty="0">
                <a:solidFill>
                  <a:schemeClr val="tx1"/>
                </a:solidFill>
              </a:rPr>
              <a:t>stôl (a možno obrus), 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vytlačené </a:t>
            </a:r>
            <a:r>
              <a:rPr lang="sk-SK" sz="2000" dirty="0">
                <a:solidFill>
                  <a:schemeClr val="tx1"/>
                </a:solidFill>
              </a:rPr>
              <a:t>fotografie, kresby, </a:t>
            </a:r>
          </a:p>
          <a:p>
            <a:r>
              <a:rPr lang="sk-SK" sz="2000" dirty="0" err="1" smtClean="0">
                <a:solidFill>
                  <a:schemeClr val="tx1"/>
                </a:solidFill>
              </a:rPr>
              <a:t>videorezentácia</a:t>
            </a:r>
            <a:r>
              <a:rPr lang="sk-SK" sz="2000" dirty="0">
                <a:solidFill>
                  <a:schemeClr val="tx1"/>
                </a:solidFill>
              </a:rPr>
              <a:t>,</a:t>
            </a:r>
          </a:p>
          <a:p>
            <a:r>
              <a:rPr lang="sk-SK" sz="2000" dirty="0">
                <a:solidFill>
                  <a:schemeClr val="tx1"/>
                </a:solidFill>
              </a:rPr>
              <a:t>t</a:t>
            </a:r>
            <a:r>
              <a:rPr lang="sk-SK" sz="2000" dirty="0" smtClean="0">
                <a:solidFill>
                  <a:schemeClr val="tx1"/>
                </a:solidFill>
              </a:rPr>
              <a:t>voj </a:t>
            </a:r>
            <a:r>
              <a:rPr lang="sk-SK" sz="2000" dirty="0">
                <a:solidFill>
                  <a:schemeClr val="tx1"/>
                </a:solidFill>
              </a:rPr>
              <a:t>pracovný denník, 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počítač</a:t>
            </a:r>
            <a:r>
              <a:rPr lang="sk-SK" sz="2000" dirty="0">
                <a:solidFill>
                  <a:schemeClr val="tx1"/>
                </a:solidFill>
              </a:rPr>
              <a:t>,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model</a:t>
            </a:r>
            <a:r>
              <a:rPr lang="sk-SK" sz="2000" dirty="0">
                <a:solidFill>
                  <a:schemeClr val="tx1"/>
                </a:solidFill>
              </a:rPr>
              <a:t>, </a:t>
            </a:r>
          </a:p>
          <a:p>
            <a:r>
              <a:rPr lang="sk-SK" sz="2000" dirty="0">
                <a:solidFill>
                  <a:schemeClr val="tx1"/>
                </a:solidFill>
              </a:rPr>
              <a:t>l</a:t>
            </a:r>
            <a:r>
              <a:rPr lang="sk-SK" sz="2000" dirty="0" smtClean="0">
                <a:solidFill>
                  <a:schemeClr val="tx1"/>
                </a:solidFill>
              </a:rPr>
              <a:t>iteratúra</a:t>
            </a:r>
            <a:r>
              <a:rPr lang="sk-SK" sz="2000" dirty="0">
                <a:solidFill>
                  <a:schemeClr val="tx1"/>
                </a:solidFill>
              </a:rPr>
              <a:t>,</a:t>
            </a:r>
            <a:endParaRPr lang="sk-SK" sz="2000" dirty="0">
              <a:solidFill>
                <a:schemeClr val="tx1"/>
              </a:solidFill>
            </a:endParaRPr>
          </a:p>
          <a:p>
            <a:r>
              <a:rPr lang="sk-SK" sz="2000" dirty="0">
                <a:solidFill>
                  <a:schemeClr val="tx1"/>
                </a:solidFill>
              </a:rPr>
              <a:t>Hm... je to naozaj všetko?</a:t>
            </a:r>
          </a:p>
          <a:p>
            <a:pPr marL="0" indent="0">
              <a:buNone/>
            </a:pPr>
            <a:endParaRPr lang="sk-SK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33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91" y="624110"/>
            <a:ext cx="9791722" cy="743197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11. </a:t>
            </a:r>
            <a:r>
              <a:rPr lang="sk-SK" b="1" dirty="0">
                <a:solidFill>
                  <a:schemeClr val="tx1"/>
                </a:solidFill>
              </a:rPr>
              <a:t>Vydaj zo seba </a:t>
            </a:r>
            <a:r>
              <a:rPr lang="sk-SK" b="1" dirty="0" smtClean="0">
                <a:solidFill>
                  <a:schemeClr val="tx1"/>
                </a:solidFill>
              </a:rPr>
              <a:t>všetko, str. 19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12891" y="2133600"/>
            <a:ext cx="10479109" cy="2090670"/>
          </a:xfrm>
        </p:spPr>
        <p:txBody>
          <a:bodyPr/>
          <a:lstStyle/>
          <a:p>
            <a:r>
              <a:rPr lang="sk-SK" sz="2000" dirty="0" smtClean="0">
                <a:solidFill>
                  <a:schemeClr val="tx1"/>
                </a:solidFill>
              </a:rPr>
              <a:t>Blíži sa deň prezentácie tvojho </a:t>
            </a:r>
            <a:r>
              <a:rPr lang="sk-SK" sz="2000" dirty="0" err="1" smtClean="0">
                <a:solidFill>
                  <a:schemeClr val="tx1"/>
                </a:solidFill>
              </a:rPr>
              <a:t>vedátorského</a:t>
            </a:r>
            <a:r>
              <a:rPr lang="sk-SK" sz="2000" dirty="0" smtClean="0">
                <a:solidFill>
                  <a:schemeClr val="tx1"/>
                </a:solidFill>
              </a:rPr>
              <a:t> projektu</a:t>
            </a:r>
          </a:p>
          <a:p>
            <a:r>
              <a:rPr lang="sk-SK" sz="2000" dirty="0">
                <a:solidFill>
                  <a:schemeClr val="tx1"/>
                </a:solidFill>
              </a:rPr>
              <a:t>1. Vopred si precvič, čo budeš hovoriť. Pomáhaj si </a:t>
            </a:r>
            <a:r>
              <a:rPr lang="sk-SK" sz="2000" dirty="0" err="1">
                <a:solidFill>
                  <a:schemeClr val="tx1"/>
                </a:solidFill>
              </a:rPr>
              <a:t>posterom</a:t>
            </a:r>
            <a:r>
              <a:rPr lang="sk-SK" sz="2000" dirty="0">
                <a:solidFill>
                  <a:schemeClr val="tx1"/>
                </a:solidFill>
              </a:rPr>
              <a:t>, bude ťa viesť.</a:t>
            </a:r>
          </a:p>
          <a:p>
            <a:r>
              <a:rPr lang="sk-SK" sz="2000" dirty="0">
                <a:solidFill>
                  <a:schemeClr val="tx1"/>
                </a:solidFill>
              </a:rPr>
              <a:t>2. Napíš si niekoľko poznámok o dôležitých veciach, ktoré chceš povedať, potom </a:t>
            </a:r>
            <a:r>
              <a:rPr lang="sk-SK" sz="2000" dirty="0" smtClean="0">
                <a:solidFill>
                  <a:schemeClr val="tx1"/>
                </a:solidFill>
              </a:rPr>
              <a:t>na </a:t>
            </a:r>
            <a:r>
              <a:rPr lang="sk-SK" sz="2000" dirty="0">
                <a:solidFill>
                  <a:schemeClr val="tx1"/>
                </a:solidFill>
              </a:rPr>
              <a:t>nič nezabudneš.</a:t>
            </a:r>
          </a:p>
          <a:p>
            <a:r>
              <a:rPr lang="sk-SK" sz="2000" dirty="0">
                <a:solidFill>
                  <a:schemeClr val="tx1"/>
                </a:solidFill>
              </a:rPr>
              <a:t>3. Starostlivo si vyber </a:t>
            </a:r>
            <a:r>
              <a:rPr lang="sk-SK" sz="2000" dirty="0" smtClean="0">
                <a:solidFill>
                  <a:schemeClr val="tx1"/>
                </a:solidFill>
              </a:rPr>
              <a:t>oblečenie. </a:t>
            </a:r>
            <a:endParaRPr lang="sk-SK" sz="2000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712892" y="4224270"/>
            <a:ext cx="10479108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>
                <a:solidFill>
                  <a:schemeClr val="tx1"/>
                </a:solidFill>
              </a:rPr>
              <a:t>12. Ty si víťaz, str. 20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6" name="Zástupný symbol obsahu 2"/>
          <p:cNvSpPr txBox="1">
            <a:spLocks/>
          </p:cNvSpPr>
          <p:nvPr/>
        </p:nvSpPr>
        <p:spPr>
          <a:xfrm>
            <a:off x="1712891" y="5301641"/>
            <a:ext cx="8915400" cy="407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tx1"/>
                </a:solidFill>
              </a:rPr>
              <a:t>Zaplavila </a:t>
            </a:r>
            <a:r>
              <a:rPr lang="sk-SK" sz="2000" dirty="0">
                <a:solidFill>
                  <a:schemeClr val="tx1"/>
                </a:solidFill>
              </a:rPr>
              <a:t>ťa hrdosť na svoju prácu a </a:t>
            </a:r>
            <a:r>
              <a:rPr lang="sk-SK" sz="2000" dirty="0" smtClean="0">
                <a:solidFill>
                  <a:schemeClr val="tx1"/>
                </a:solidFill>
              </a:rPr>
              <a:t>máš mať prečo dobrý pocit</a:t>
            </a:r>
            <a:r>
              <a:rPr lang="sk-SK" dirty="0" smtClean="0"/>
              <a:t>!</a:t>
            </a:r>
          </a:p>
          <a:p>
            <a:endParaRPr lang="sk-SK" dirty="0"/>
          </a:p>
        </p:txBody>
      </p:sp>
      <p:grpSp>
        <p:nvGrpSpPr>
          <p:cNvPr id="7" name="Skupina 6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8" name="Obdĺžnik 7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10" name="Obdĺžnik 9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8319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163" y="624110"/>
            <a:ext cx="9714449" cy="741051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13. Prihlás </a:t>
            </a:r>
            <a:r>
              <a:rPr lang="sk-SK" b="1" dirty="0">
                <a:solidFill>
                  <a:schemeClr val="tx1"/>
                </a:solidFill>
              </a:rPr>
              <a:t>svoj projekt na </a:t>
            </a:r>
            <a:r>
              <a:rPr lang="sk-SK" b="1" dirty="0" smtClean="0">
                <a:solidFill>
                  <a:schemeClr val="tx1"/>
                </a:solidFill>
              </a:rPr>
              <a:t>súťaž, str. 20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0163" y="1622738"/>
            <a:ext cx="9714449" cy="4288484"/>
          </a:xfrm>
        </p:spPr>
        <p:txBody>
          <a:bodyPr/>
          <a:lstStyle/>
          <a:p>
            <a:r>
              <a:rPr lang="sk-SK" sz="2000" dirty="0">
                <a:solidFill>
                  <a:schemeClr val="tx1"/>
                </a:solidFill>
              </a:rPr>
              <a:t>Organizácia </a:t>
            </a:r>
            <a:r>
              <a:rPr lang="sk-SK" sz="2000" dirty="0" err="1">
                <a:solidFill>
                  <a:schemeClr val="tx1"/>
                </a:solidFill>
              </a:rPr>
              <a:t>vedátorských</a:t>
            </a:r>
            <a:r>
              <a:rPr lang="sk-SK" sz="2000" dirty="0">
                <a:solidFill>
                  <a:schemeClr val="tx1"/>
                </a:solidFill>
              </a:rPr>
              <a:t> súťaží AMAVET: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A/ Festival vedy a techniky AMAVET (ZŠ, OG, SŠ) </a:t>
            </a:r>
          </a:p>
          <a:p>
            <a:pPr marL="0" lv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školské kolá			</a:t>
            </a:r>
            <a:r>
              <a:rPr lang="sk-SK" sz="2000" dirty="0" smtClean="0">
                <a:solidFill>
                  <a:schemeClr val="tx1"/>
                </a:solidFill>
              </a:rPr>
              <a:t>	počas </a:t>
            </a:r>
            <a:r>
              <a:rPr lang="sk-SK" sz="2000" dirty="0">
                <a:solidFill>
                  <a:schemeClr val="tx1"/>
                </a:solidFill>
              </a:rPr>
              <a:t>roka	</a:t>
            </a:r>
          </a:p>
          <a:p>
            <a:pPr marL="0" lv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krajské kolá 			</a:t>
            </a:r>
            <a:r>
              <a:rPr lang="sk-SK" sz="2000" dirty="0" smtClean="0">
                <a:solidFill>
                  <a:schemeClr val="tx1"/>
                </a:solidFill>
              </a:rPr>
              <a:t>	september-október</a:t>
            </a:r>
            <a:endParaRPr lang="sk-SK" sz="20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celoslovenské kolo		november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B/ Festival 4 živlov (ZŠ)		jún</a:t>
            </a:r>
          </a:p>
          <a:p>
            <a:endParaRPr lang="sk-SK" dirty="0"/>
          </a:p>
        </p:txBody>
      </p:sp>
      <p:pic>
        <p:nvPicPr>
          <p:cNvPr id="4" name="Obrázok 3" descr="D:\AMAVET 18\Projekty 18\Nediskvalifikuj sa 18\01_AMAVE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6" t="6817" r="16331" b="44711"/>
          <a:stretch/>
        </p:blipFill>
        <p:spPr bwMode="auto">
          <a:xfrm>
            <a:off x="8181975" y="2467377"/>
            <a:ext cx="4010025" cy="2438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6" name="Obdĺžnik 5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" name="Obrázo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8" name="Obdĺžnik 7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26977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163" y="624110"/>
            <a:ext cx="9714449" cy="844082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14. </a:t>
            </a:r>
            <a:r>
              <a:rPr lang="sk-SK" b="1" dirty="0">
                <a:solidFill>
                  <a:schemeClr val="tx1"/>
                </a:solidFill>
              </a:rPr>
              <a:t>Kritéria hodnotenia </a:t>
            </a:r>
            <a:r>
              <a:rPr lang="sk-SK" b="1" dirty="0" smtClean="0">
                <a:solidFill>
                  <a:schemeClr val="tx1"/>
                </a:solidFill>
              </a:rPr>
              <a:t>projektov, str. 23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0163" y="1876022"/>
            <a:ext cx="9714449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V rámci hodnotenia sa prihliada na tieto základné kritériá: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kreativita </a:t>
            </a:r>
            <a:r>
              <a:rPr lang="sk-SK" sz="2000" dirty="0">
                <a:solidFill>
                  <a:schemeClr val="tx1"/>
                </a:solidFill>
              </a:rPr>
              <a:t>autora a originalita projektu	- max. 20 bodov,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vedeckosť </a:t>
            </a:r>
            <a:r>
              <a:rPr lang="sk-SK" sz="2000" dirty="0">
                <a:solidFill>
                  <a:schemeClr val="tx1"/>
                </a:solidFill>
              </a:rPr>
              <a:t>projektu			</a:t>
            </a:r>
            <a:r>
              <a:rPr lang="sk-SK" sz="2000" dirty="0" smtClean="0">
                <a:solidFill>
                  <a:schemeClr val="tx1"/>
                </a:solidFill>
              </a:rPr>
              <a:t>	 </a:t>
            </a:r>
            <a:r>
              <a:rPr lang="sk-SK" sz="2000" dirty="0">
                <a:solidFill>
                  <a:schemeClr val="tx1"/>
                </a:solidFill>
              </a:rPr>
              <a:t>max. 25 bodov,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technický </a:t>
            </a:r>
            <a:r>
              <a:rPr lang="sk-SK" sz="2000" dirty="0">
                <a:solidFill>
                  <a:schemeClr val="tx1"/>
                </a:solidFill>
              </a:rPr>
              <a:t>zámer projektu		</a:t>
            </a:r>
            <a:r>
              <a:rPr lang="sk-SK" sz="2000" dirty="0" smtClean="0">
                <a:solidFill>
                  <a:schemeClr val="tx1"/>
                </a:solidFill>
              </a:rPr>
              <a:t>	 </a:t>
            </a:r>
            <a:r>
              <a:rPr lang="sk-SK" sz="2000" dirty="0">
                <a:solidFill>
                  <a:schemeClr val="tx1"/>
                </a:solidFill>
              </a:rPr>
              <a:t>max. 15 bodov,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schopnosti </a:t>
            </a:r>
            <a:r>
              <a:rPr lang="sk-SK" sz="2000" dirty="0">
                <a:solidFill>
                  <a:schemeClr val="tx1"/>
                </a:solidFill>
              </a:rPr>
              <a:t>a zručnosti autora		</a:t>
            </a:r>
            <a:r>
              <a:rPr lang="sk-SK" sz="2000" dirty="0" smtClean="0">
                <a:solidFill>
                  <a:schemeClr val="tx1"/>
                </a:solidFill>
              </a:rPr>
              <a:t> </a:t>
            </a:r>
            <a:r>
              <a:rPr lang="sk-SK" sz="2000" dirty="0">
                <a:solidFill>
                  <a:schemeClr val="tx1"/>
                </a:solidFill>
              </a:rPr>
              <a:t>max. 10 bodov,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porozumenie </a:t>
            </a:r>
            <a:r>
              <a:rPr lang="sk-SK" sz="2000" dirty="0">
                <a:solidFill>
                  <a:schemeClr val="tx1"/>
                </a:solidFill>
              </a:rPr>
              <a:t>projektu autorom	</a:t>
            </a:r>
            <a:r>
              <a:rPr lang="sk-SK" sz="2000" dirty="0" smtClean="0">
                <a:solidFill>
                  <a:schemeClr val="tx1"/>
                </a:solidFill>
              </a:rPr>
              <a:t> </a:t>
            </a:r>
            <a:r>
              <a:rPr lang="sk-SK" sz="2000" dirty="0">
                <a:solidFill>
                  <a:schemeClr val="tx1"/>
                </a:solidFill>
              </a:rPr>
              <a:t>max. 15 bodov</a:t>
            </a:r>
            <a:r>
              <a:rPr lang="sk-SK" sz="2000" dirty="0" smtClean="0">
                <a:solidFill>
                  <a:schemeClr val="tx1"/>
                </a:solidFill>
              </a:rPr>
              <a:t>.</a:t>
            </a:r>
          </a:p>
          <a:p>
            <a:endParaRPr lang="sk-SK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tx1"/>
                </a:solidFill>
              </a:rPr>
              <a:t> </a:t>
            </a:r>
            <a:r>
              <a:rPr lang="sk-SK" sz="2000" b="1" dirty="0" smtClean="0">
                <a:solidFill>
                  <a:schemeClr val="tx1"/>
                </a:solidFill>
              </a:rPr>
              <a:t>Zohľadňuje </a:t>
            </a:r>
            <a:r>
              <a:rPr lang="sk-SK" sz="2000" b="1" dirty="0">
                <a:solidFill>
                  <a:schemeClr val="tx1"/>
                </a:solidFill>
              </a:rPr>
              <a:t>sa </a:t>
            </a:r>
            <a:r>
              <a:rPr lang="sk-SK" sz="2000" b="1" dirty="0" smtClean="0">
                <a:solidFill>
                  <a:schemeClr val="tx1"/>
                </a:solidFill>
              </a:rPr>
              <a:t>veková </a:t>
            </a:r>
            <a:r>
              <a:rPr lang="sk-SK" sz="2000" b="1" dirty="0">
                <a:solidFill>
                  <a:schemeClr val="tx1"/>
                </a:solidFill>
              </a:rPr>
              <a:t>kategória a „vedeckosť“ primeraná veku vedátorov!</a:t>
            </a:r>
            <a:endParaRPr lang="sk-SK" sz="2000" dirty="0">
              <a:solidFill>
                <a:schemeClr val="tx1"/>
              </a:solidFill>
            </a:endParaRP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1151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407" y="624110"/>
            <a:ext cx="9740206" cy="792566"/>
          </a:xfrm>
        </p:spPr>
        <p:txBody>
          <a:bodyPr/>
          <a:lstStyle/>
          <a:p>
            <a:endParaRPr lang="sk-SK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8" name="Obdĺžnik 7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10" name="Obdĺžnik 9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  <p:pic>
        <p:nvPicPr>
          <p:cNvPr id="12" name="Festival vedy a techniky 20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658" y="-11306"/>
            <a:ext cx="12212097" cy="68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8649" y="624110"/>
            <a:ext cx="9765964" cy="728172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15. </a:t>
            </a:r>
            <a:r>
              <a:rPr lang="sk-SK" b="1" dirty="0">
                <a:solidFill>
                  <a:schemeClr val="tx1"/>
                </a:solidFill>
              </a:rPr>
              <a:t>Ohodnotenie učiteľa a </a:t>
            </a:r>
            <a:r>
              <a:rPr lang="sk-SK" b="1" dirty="0" smtClean="0">
                <a:solidFill>
                  <a:schemeClr val="tx1"/>
                </a:solidFill>
              </a:rPr>
              <a:t>školy, str. 25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38649" y="1764406"/>
            <a:ext cx="9765963" cy="3683357"/>
          </a:xfrm>
        </p:spPr>
        <p:txBody>
          <a:bodyPr/>
          <a:lstStyle/>
          <a:p>
            <a:r>
              <a:rPr lang="sk-SK" sz="2000" dirty="0" smtClean="0">
                <a:solidFill>
                  <a:schemeClr val="tx1"/>
                </a:solidFill>
              </a:rPr>
              <a:t>Žiak dá </a:t>
            </a:r>
            <a:r>
              <a:rPr lang="sk-SK" sz="2000" dirty="0">
                <a:solidFill>
                  <a:schemeClr val="tx1"/>
                </a:solidFill>
              </a:rPr>
              <a:t>veľmi často skôr na radu svojho obľúbeného učiteľa ako na radu rodiča. </a:t>
            </a:r>
          </a:p>
          <a:p>
            <a:r>
              <a:rPr lang="sk-SK" sz="2000" dirty="0">
                <a:solidFill>
                  <a:schemeClr val="tx1"/>
                </a:solidFill>
              </a:rPr>
              <a:t>Vážime si vysoké osobné nasadenie detí, učiteľov aj rodičov, ktorí mladých ľudí na ceste za ich poznaním </a:t>
            </a:r>
            <a:r>
              <a:rPr lang="sk-SK" sz="2000" dirty="0" smtClean="0">
                <a:solidFill>
                  <a:schemeClr val="tx1"/>
                </a:solidFill>
              </a:rPr>
              <a:t>podporujú.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Pre </a:t>
            </a:r>
            <a:r>
              <a:rPr lang="sk-SK" sz="2000" dirty="0">
                <a:solidFill>
                  <a:schemeClr val="tx1"/>
                </a:solidFill>
              </a:rPr>
              <a:t>školy je zaujímavým stimulom fakt, že Festival vedy a techniky AMAVET je zaradený do „</a:t>
            </a:r>
            <a:r>
              <a:rPr lang="sk-SK" sz="2000" b="1" dirty="0">
                <a:solidFill>
                  <a:schemeClr val="tx1"/>
                </a:solidFill>
              </a:rPr>
              <a:t>Zoznamu za mimoriadne výsledky žiakov zriaďovateľom škôl</a:t>
            </a:r>
            <a:r>
              <a:rPr lang="sk-SK" sz="2000" dirty="0">
                <a:solidFill>
                  <a:schemeClr val="tx1"/>
                </a:solidFill>
              </a:rPr>
              <a:t>“, tzn. školám budú pridelené finančné prostriedky za mimoriadne výsledky žiakov. </a:t>
            </a:r>
          </a:p>
          <a:p>
            <a:endParaRPr lang="sk-SK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6008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1527" y="624110"/>
            <a:ext cx="9753085" cy="128089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Projekt</a:t>
            </a:r>
            <a:r>
              <a:rPr lang="sk-SK" b="1" dirty="0" smtClean="0">
                <a:solidFill>
                  <a:schemeClr val="tx1"/>
                </a:solidFill>
              </a:rPr>
              <a:t/>
            </a:r>
            <a:br>
              <a:rPr lang="sk-SK" b="1" dirty="0" smtClean="0">
                <a:solidFill>
                  <a:schemeClr val="tx1"/>
                </a:solidFill>
              </a:rPr>
            </a:br>
            <a:r>
              <a:rPr lang="sk-SK" b="1" dirty="0" smtClean="0">
                <a:solidFill>
                  <a:schemeClr val="tx1"/>
                </a:solidFill>
              </a:rPr>
              <a:t>Centrum vzdelávania </a:t>
            </a:r>
            <a:r>
              <a:rPr lang="sk-SK" b="1" dirty="0" smtClean="0">
                <a:solidFill>
                  <a:schemeClr val="tx1"/>
                </a:solidFill>
              </a:rPr>
              <a:t>vedátorov, skratka </a:t>
            </a:r>
            <a:r>
              <a:rPr lang="sk-SK" b="1" dirty="0" smtClean="0">
                <a:solidFill>
                  <a:schemeClr val="tx1"/>
                </a:solidFill>
              </a:rPr>
              <a:t>CVV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51528" y="2133600"/>
            <a:ext cx="4159876" cy="4056316"/>
          </a:xfrm>
        </p:spPr>
        <p:txBody>
          <a:bodyPr/>
          <a:lstStyle/>
          <a:p>
            <a:r>
              <a:rPr lang="sk-SK" b="1" dirty="0" smtClean="0"/>
              <a:t>Zodpovední:</a:t>
            </a:r>
          </a:p>
          <a:p>
            <a:pPr marL="0" indent="0">
              <a:buNone/>
            </a:pPr>
            <a:endParaRPr lang="sk-SK" b="1" dirty="0" smtClean="0"/>
          </a:p>
          <a:p>
            <a:r>
              <a:rPr lang="sk-SK" dirty="0" smtClean="0">
                <a:solidFill>
                  <a:schemeClr val="tx1"/>
                </a:solidFill>
              </a:rPr>
              <a:t>Gabika Kukolová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Janko Nemec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Dávid Richter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Katka Lehotská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Peter </a:t>
            </a:r>
            <a:r>
              <a:rPr lang="sk-SK" dirty="0" err="1" smtClean="0">
                <a:solidFill>
                  <a:schemeClr val="tx1"/>
                </a:solidFill>
              </a:rPr>
              <a:t>Topolský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b="1" dirty="0" smtClean="0">
                <a:solidFill>
                  <a:srgbClr val="FF0000"/>
                </a:solidFill>
              </a:rPr>
              <a:t>cca </a:t>
            </a:r>
            <a:r>
              <a:rPr lang="sk-SK" b="1" dirty="0" smtClean="0">
                <a:solidFill>
                  <a:srgbClr val="FF0000"/>
                </a:solidFill>
              </a:rPr>
              <a:t>115 </a:t>
            </a:r>
            <a:r>
              <a:rPr lang="sk-SK" b="1" dirty="0" smtClean="0">
                <a:solidFill>
                  <a:srgbClr val="FF0000"/>
                </a:solidFill>
              </a:rPr>
              <a:t>lektorov </a:t>
            </a:r>
            <a:endParaRPr lang="sk-SK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b="1" dirty="0" smtClean="0">
                <a:solidFill>
                  <a:srgbClr val="FF0000"/>
                </a:solidFill>
              </a:rPr>
              <a:t>medzi ktorými môžete byť aj vy</a:t>
            </a:r>
            <a:endParaRPr lang="sk-SK" b="1" dirty="0">
              <a:solidFill>
                <a:srgbClr val="FF0000"/>
              </a:solidFill>
            </a:endParaRPr>
          </a:p>
        </p:txBody>
      </p:sp>
      <p:pic>
        <p:nvPicPr>
          <p:cNvPr id="6" name="Zástupný symbol obsah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16817" r="5561" b="34098"/>
          <a:stretch/>
        </p:blipFill>
        <p:spPr>
          <a:xfrm>
            <a:off x="5370491" y="2133600"/>
            <a:ext cx="6839790" cy="3146738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1568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7437" y="1973130"/>
            <a:ext cx="10324563" cy="4556459"/>
          </a:xfrm>
        </p:spPr>
        <p:txBody>
          <a:bodyPr>
            <a:normAutofit/>
          </a:bodyPr>
          <a:lstStyle/>
          <a:p>
            <a:r>
              <a:rPr lang="sk-SK" sz="2200" u="sng" dirty="0" smtClean="0"/>
              <a:t>Lektor</a:t>
            </a:r>
            <a:r>
              <a:rPr lang="sk-SK" sz="2200" dirty="0" smtClean="0"/>
              <a:t> – 50 osobohodín – 10,54€ = 527€ hrubá mzda</a:t>
            </a:r>
            <a:br>
              <a:rPr lang="sk-SK" sz="2200" dirty="0" smtClean="0"/>
            </a:br>
            <a:r>
              <a:rPr lang="sk-SK" sz="2200" dirty="0" smtClean="0"/>
              <a:t>						                    + 173 € 35,2% odvody zamestnávateľa</a:t>
            </a:r>
            <a:br>
              <a:rPr lang="sk-SK" sz="2200" dirty="0" smtClean="0"/>
            </a:br>
            <a:r>
              <a:rPr lang="sk-SK" sz="2200" u="sng" dirty="0">
                <a:solidFill>
                  <a:schemeClr val="dk1"/>
                </a:solidFill>
              </a:rPr>
              <a:t>Forma</a:t>
            </a:r>
            <a:r>
              <a:rPr lang="sk-SK" sz="2200" dirty="0">
                <a:solidFill>
                  <a:schemeClr val="dk1"/>
                </a:solidFill>
              </a:rPr>
              <a:t>: </a:t>
            </a:r>
            <a:r>
              <a:rPr lang="sk-SK" sz="2200" u="sng" dirty="0">
                <a:solidFill>
                  <a:schemeClr val="dk1"/>
                </a:solidFill>
              </a:rPr>
              <a:t>dohoda</a:t>
            </a:r>
            <a:r>
              <a:rPr lang="sk-SK" sz="2200" dirty="0">
                <a:solidFill>
                  <a:schemeClr val="dk1"/>
                </a:solidFill>
              </a:rPr>
              <a:t> o práci vykonaná mimo pracovného pomeru  v stanovenom max. počte hodín. </a:t>
            </a:r>
            <a:r>
              <a:rPr lang="sk-SK" sz="2200" dirty="0" smtClean="0">
                <a:solidFill>
                  <a:schemeClr val="dk1"/>
                </a:solidFill>
              </a:rPr>
              <a:t/>
            </a:r>
            <a:br>
              <a:rPr lang="sk-SK" sz="2200" dirty="0" smtClean="0">
                <a:solidFill>
                  <a:schemeClr val="dk1"/>
                </a:solidFill>
              </a:rPr>
            </a:br>
            <a:r>
              <a:rPr lang="sk-SK" sz="2200" dirty="0" smtClean="0">
                <a:solidFill>
                  <a:schemeClr val="dk1"/>
                </a:solidFill>
              </a:rPr>
              <a:t/>
            </a:r>
            <a:br>
              <a:rPr lang="sk-SK" sz="2200" dirty="0" smtClean="0">
                <a:solidFill>
                  <a:schemeClr val="dk1"/>
                </a:solidFill>
              </a:rPr>
            </a:br>
            <a:r>
              <a:rPr lang="sk-SK" sz="2200" u="sng" dirty="0" smtClean="0">
                <a:solidFill>
                  <a:schemeClr val="dk1"/>
                </a:solidFill>
              </a:rPr>
              <a:t>Pracovná </a:t>
            </a:r>
            <a:r>
              <a:rPr lang="sk-SK" sz="2200" u="sng" dirty="0">
                <a:solidFill>
                  <a:schemeClr val="dk1"/>
                </a:solidFill>
              </a:rPr>
              <a:t>náplň</a:t>
            </a:r>
            <a:r>
              <a:rPr lang="sk-SK" sz="2200" dirty="0">
                <a:solidFill>
                  <a:schemeClr val="dk1"/>
                </a:solidFill>
              </a:rPr>
              <a:t>: </a:t>
            </a:r>
            <a:r>
              <a:rPr lang="sk-SK" sz="2200" u="sng" dirty="0">
                <a:solidFill>
                  <a:schemeClr val="dk1"/>
                </a:solidFill>
              </a:rPr>
              <a:t>výučba - lektorovanie cieľovej skupiny (deti)</a:t>
            </a:r>
            <a:r>
              <a:rPr lang="sk-SK" sz="2200" dirty="0">
                <a:solidFill>
                  <a:schemeClr val="dk1"/>
                </a:solidFill>
              </a:rPr>
              <a:t>, vyhľadávanie a analýza informácií v oblasti vzdelávania a vedeckej prípravy, zisťovanie špecifických potrieb jednotlivých skupín mladých ľudí, príprava a samotné vzdelávanie a odborné vedenie, overovanie vedomostí a schopností mladých ľudí, príprava praktických zadaní, plnenie ďalších úloh nevyhnutných na realizáciu aktivity</a:t>
            </a:r>
            <a:r>
              <a:rPr lang="sk-SK" sz="2200" dirty="0" smtClean="0">
                <a:solidFill>
                  <a:schemeClr val="dk1"/>
                </a:solidFill>
              </a:rPr>
              <a:t>.</a:t>
            </a:r>
            <a:br>
              <a:rPr lang="sk-SK" sz="2200" dirty="0" smtClean="0">
                <a:solidFill>
                  <a:schemeClr val="dk1"/>
                </a:solidFill>
              </a:rPr>
            </a:br>
            <a:r>
              <a:rPr lang="sk-SK" sz="2200" dirty="0" smtClean="0">
                <a:solidFill>
                  <a:schemeClr val="dk1"/>
                </a:solidFill>
              </a:rPr>
              <a:t/>
            </a:r>
            <a:br>
              <a:rPr lang="sk-SK" sz="2200" dirty="0" smtClean="0">
                <a:solidFill>
                  <a:schemeClr val="dk1"/>
                </a:solidFill>
              </a:rPr>
            </a:br>
            <a:r>
              <a:rPr lang="sk-SK" sz="2200" u="sng" dirty="0" smtClean="0">
                <a:solidFill>
                  <a:schemeClr val="dk1"/>
                </a:solidFill>
              </a:rPr>
              <a:t>Pracovná pomôcka</a:t>
            </a:r>
            <a:r>
              <a:rPr lang="sk-SK" sz="2200" dirty="0" smtClean="0">
                <a:solidFill>
                  <a:schemeClr val="dk1"/>
                </a:solidFill>
              </a:rPr>
              <a:t>: tablet</a:t>
            </a:r>
            <a:endParaRPr lang="sk-SK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867437" y="776510"/>
            <a:ext cx="9789575" cy="820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smtClean="0"/>
              <a:t>Čo za to?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0433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4407" y="624110"/>
            <a:ext cx="9740206" cy="128089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Metodik a lektor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64407" y="2133600"/>
            <a:ext cx="9740205" cy="3159617"/>
          </a:xfrm>
        </p:spPr>
        <p:txBody>
          <a:bodyPr>
            <a:normAutofit/>
          </a:bodyPr>
          <a:lstStyle/>
          <a:p>
            <a:r>
              <a:rPr lang="sk-SK" sz="2000" dirty="0" smtClean="0">
                <a:solidFill>
                  <a:schemeClr val="tx1"/>
                </a:solidFill>
              </a:rPr>
              <a:t>Ing. Jozef </a:t>
            </a:r>
            <a:r>
              <a:rPr lang="sk-SK" sz="2000" dirty="0" err="1" smtClean="0">
                <a:solidFill>
                  <a:schemeClr val="tx1"/>
                </a:solidFill>
              </a:rPr>
              <a:t>Ristvej</a:t>
            </a:r>
            <a:r>
              <a:rPr lang="sk-SK" sz="2000" dirty="0" smtClean="0">
                <a:solidFill>
                  <a:schemeClr val="tx1"/>
                </a:solidFill>
              </a:rPr>
              <a:t>, st., koordinácia </a:t>
            </a:r>
            <a:r>
              <a:rPr lang="sk-SK" sz="2000" dirty="0">
                <a:solidFill>
                  <a:schemeClr val="tx1"/>
                </a:solidFill>
              </a:rPr>
              <a:t>činnosti v </a:t>
            </a:r>
            <a:r>
              <a:rPr lang="sk-SK" sz="2000" dirty="0" smtClean="0">
                <a:solidFill>
                  <a:schemeClr val="tx1"/>
                </a:solidFill>
              </a:rPr>
              <a:t>Žilinskom kraji</a:t>
            </a:r>
            <a:endParaRPr lang="sk-SK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2000" dirty="0" smtClean="0">
              <a:solidFill>
                <a:schemeClr val="tx1"/>
              </a:solidFill>
            </a:endParaRPr>
          </a:p>
          <a:p>
            <a:r>
              <a:rPr lang="sk-SK" sz="2000" dirty="0" smtClean="0">
                <a:solidFill>
                  <a:schemeClr val="tx1"/>
                </a:solidFill>
              </a:rPr>
              <a:t>Ing. Anna </a:t>
            </a:r>
            <a:r>
              <a:rPr lang="sk-SK" sz="2000" dirty="0" err="1" smtClean="0">
                <a:solidFill>
                  <a:schemeClr val="tx1"/>
                </a:solidFill>
              </a:rPr>
              <a:t>Gibová</a:t>
            </a:r>
            <a:r>
              <a:rPr lang="sk-SK" sz="2000" dirty="0" smtClean="0">
                <a:solidFill>
                  <a:schemeClr val="tx1"/>
                </a:solidFill>
              </a:rPr>
              <a:t>, </a:t>
            </a:r>
            <a:r>
              <a:rPr lang="sk-SK" sz="2000" dirty="0">
                <a:solidFill>
                  <a:schemeClr val="tx1"/>
                </a:solidFill>
              </a:rPr>
              <a:t>Koordinácia činnosti v </a:t>
            </a:r>
            <a:r>
              <a:rPr lang="sk-SK" sz="2000" dirty="0" smtClean="0">
                <a:solidFill>
                  <a:schemeClr val="tx1"/>
                </a:solidFill>
              </a:rPr>
              <a:t>Prešovskom a Košickom kraji</a:t>
            </a:r>
          </a:p>
          <a:p>
            <a:pPr marL="0" indent="0">
              <a:buNone/>
            </a:pPr>
            <a:endParaRPr lang="sk-SK" sz="20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sk-SK" sz="2000" dirty="0" smtClean="0">
                <a:solidFill>
                  <a:schemeClr val="tx1"/>
                </a:solidFill>
              </a:rPr>
              <a:t>Vytvorenie databázy škôl, v ktorých sa uskutoční vzdelávanie žiakov.</a:t>
            </a:r>
          </a:p>
          <a:p>
            <a:pPr>
              <a:buFontTx/>
              <a:buChar char="-"/>
            </a:pPr>
            <a:r>
              <a:rPr lang="sk-SK" sz="2000" dirty="0">
                <a:solidFill>
                  <a:schemeClr val="tx1"/>
                </a:solidFill>
              </a:rPr>
              <a:t>Vytvorenie </a:t>
            </a:r>
            <a:r>
              <a:rPr lang="sk-SK" sz="2000" dirty="0" smtClean="0">
                <a:solidFill>
                  <a:schemeClr val="tx1"/>
                </a:solidFill>
              </a:rPr>
              <a:t>databázy potenciálnych lektorov a ich vyškolenie.</a:t>
            </a:r>
          </a:p>
          <a:p>
            <a:pPr>
              <a:buFontTx/>
              <a:buChar char="-"/>
            </a:pPr>
            <a:r>
              <a:rPr lang="sk-SK" sz="2000" dirty="0" smtClean="0">
                <a:solidFill>
                  <a:schemeClr val="tx1"/>
                </a:solidFill>
              </a:rPr>
              <a:t>Zabezpečenie formálnych náležitostí pre lektorov.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4235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5769" y="624110"/>
            <a:ext cx="10148554" cy="128089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Skrátený názov projektu:</a:t>
            </a:r>
            <a:br>
              <a:rPr lang="sk-SK" b="1" dirty="0" smtClean="0">
                <a:solidFill>
                  <a:schemeClr val="tx1"/>
                </a:solidFill>
              </a:rPr>
            </a:br>
            <a:r>
              <a:rPr lang="sk-SK" b="1" dirty="0" smtClean="0">
                <a:solidFill>
                  <a:schemeClr val="tx1"/>
                </a:solidFill>
              </a:rPr>
              <a:t>Centrum vzdelávania </a:t>
            </a:r>
            <a:r>
              <a:rPr lang="sk-SK" b="1" dirty="0" smtClean="0">
                <a:solidFill>
                  <a:schemeClr val="tx1"/>
                </a:solidFill>
              </a:rPr>
              <a:t>vedátorov, </a:t>
            </a:r>
            <a:r>
              <a:rPr lang="sk-SK" b="1" dirty="0" smtClean="0">
                <a:solidFill>
                  <a:schemeClr val="tx1"/>
                </a:solidFill>
              </a:rPr>
              <a:t>akronym CVV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25769" y="2133600"/>
            <a:ext cx="9778843" cy="3777622"/>
          </a:xfrm>
        </p:spPr>
        <p:txBody>
          <a:bodyPr/>
          <a:lstStyle/>
          <a:p>
            <a:r>
              <a:rPr lang="sk-SK" b="1" dirty="0" smtClean="0"/>
              <a:t>Zodpovední:</a:t>
            </a:r>
          </a:p>
          <a:p>
            <a:pPr marL="0" indent="0">
              <a:buNone/>
            </a:pPr>
            <a:endParaRPr lang="sk-SK" b="1" dirty="0" smtClean="0"/>
          </a:p>
          <a:p>
            <a:r>
              <a:rPr lang="sk-SK" dirty="0" smtClean="0">
                <a:solidFill>
                  <a:schemeClr val="tx1"/>
                </a:solidFill>
              </a:rPr>
              <a:t>Gabika Kukolová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Janko Nemec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Dávid Richter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Katka Lehotská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Peter </a:t>
            </a:r>
            <a:r>
              <a:rPr lang="sk-SK" dirty="0" smtClean="0">
                <a:solidFill>
                  <a:schemeClr val="tx1"/>
                </a:solidFill>
              </a:rPr>
              <a:t>Topoľský</a:t>
            </a:r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A cca 115 lektorov,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medzi ktorými môžete byť aj vy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" name="Zástupný symbol obsah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2" t="16817" r="5561" b="34098"/>
          <a:stretch/>
        </p:blipFill>
        <p:spPr>
          <a:xfrm>
            <a:off x="5344734" y="2133600"/>
            <a:ext cx="6839790" cy="3146738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11" name="Obdĺžnik 10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2" name="Obrázo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13" name="Obdĺžnik 12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5175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8649" y="624110"/>
            <a:ext cx="9765964" cy="128089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Administratívne náležitosti	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38649" y="2133600"/>
            <a:ext cx="9765963" cy="2206580"/>
          </a:xfrm>
        </p:spPr>
        <p:txBody>
          <a:bodyPr>
            <a:normAutofit/>
          </a:bodyPr>
          <a:lstStyle/>
          <a:p>
            <a:r>
              <a:rPr lang="sk-SK" sz="2000" dirty="0" smtClean="0"/>
              <a:t>Hlásenie termínu o konaní prednášky, 8 dní vopred</a:t>
            </a:r>
          </a:p>
          <a:p>
            <a:r>
              <a:rPr lang="sk-SK" sz="2000" dirty="0" smtClean="0"/>
              <a:t>Pracovný výkaz</a:t>
            </a:r>
          </a:p>
          <a:p>
            <a:r>
              <a:rPr lang="sk-SK" sz="2000" dirty="0"/>
              <a:t>Prezenčná </a:t>
            </a:r>
            <a:r>
              <a:rPr lang="sk-SK" sz="2000" dirty="0" smtClean="0"/>
              <a:t>listina</a:t>
            </a:r>
          </a:p>
          <a:p>
            <a:r>
              <a:rPr lang="sk-SK" sz="2000" dirty="0" smtClean="0"/>
              <a:t>Cestovný príkaz</a:t>
            </a:r>
          </a:p>
          <a:p>
            <a:r>
              <a:rPr lang="sk-SK" sz="2000" dirty="0" smtClean="0"/>
              <a:t>Fotodokumentácia s logami, viď dolu</a:t>
            </a:r>
            <a:endParaRPr lang="sk-SK" sz="2000" dirty="0"/>
          </a:p>
          <a:p>
            <a:pPr marL="0" indent="0">
              <a:buNone/>
            </a:pPr>
            <a:endParaRPr lang="sk-SK" dirty="0"/>
          </a:p>
        </p:txBody>
      </p:sp>
      <p:grpSp>
        <p:nvGrpSpPr>
          <p:cNvPr id="6" name="Skupina 5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7218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19" y="-140725"/>
            <a:ext cx="12419234" cy="19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-13032477"/>
            <a:ext cx="12419234" cy="19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9" y="0"/>
            <a:ext cx="11634642" cy="175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62" y="-5782614"/>
            <a:ext cx="11634642" cy="175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2" y="-12170535"/>
            <a:ext cx="11634642" cy="1755058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696448"/>
            <a:ext cx="12192001" cy="7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329740"/>
              </p:ext>
            </p:extLst>
          </p:nvPr>
        </p:nvGraphicFramePr>
        <p:xfrm>
          <a:off x="70867" y="0"/>
          <a:ext cx="12050266" cy="1400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Hárok" r:id="rId3" imgW="8867792" imgH="10306144" progId="Excel.Sheet.12">
                  <p:embed/>
                </p:oleObj>
              </mc:Choice>
              <mc:Fallback>
                <p:oleObj name="Hárok" r:id="rId3" imgW="8867792" imgH="103061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867" y="0"/>
                        <a:ext cx="12050266" cy="14003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28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60959"/>
              </p:ext>
            </p:extLst>
          </p:nvPr>
        </p:nvGraphicFramePr>
        <p:xfrm>
          <a:off x="264049" y="-6697015"/>
          <a:ext cx="12050266" cy="1400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Hárok" r:id="rId3" imgW="8867792" imgH="10306144" progId="Excel.Sheet.12">
                  <p:embed/>
                </p:oleObj>
              </mc:Choice>
              <mc:Fallback>
                <p:oleObj name="Hárok" r:id="rId3" imgW="8867792" imgH="1030614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049" y="-6697015"/>
                        <a:ext cx="12050266" cy="14003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95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9129" y="624110"/>
            <a:ext cx="9135484" cy="705926"/>
          </a:xfrm>
        </p:spPr>
        <p:txBody>
          <a:bodyPr/>
          <a:lstStyle/>
          <a:p>
            <a:r>
              <a:rPr lang="sk-SK" b="1" dirty="0" smtClean="0"/>
              <a:t>Výdavky</a:t>
            </a:r>
            <a:endParaRPr lang="sk-SK" b="1" dirty="0"/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552680"/>
              </p:ext>
            </p:extLst>
          </p:nvPr>
        </p:nvGraphicFramePr>
        <p:xfrm>
          <a:off x="2369128" y="1468586"/>
          <a:ext cx="8866908" cy="4908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4433"/>
                <a:gridCol w="1832276"/>
                <a:gridCol w="1888366"/>
                <a:gridCol w="1893040"/>
                <a:gridCol w="1738793"/>
              </a:tblGrid>
              <a:tr h="439827">
                <a:tc gridSpan="5">
                  <a:txBody>
                    <a:bodyPr/>
                    <a:lstStyle/>
                    <a:p>
                      <a:pPr algn="just" fontAlgn="t"/>
                      <a:r>
                        <a:rPr lang="sk-SK" sz="1800" b="1" u="none" strike="noStrike" dirty="0">
                          <a:effectLst/>
                        </a:rPr>
                        <a:t>TABUĽKA č. 1:   PREDPOKLADANÉ ZDROJE FINANCOVANIA</a:t>
                      </a:r>
                      <a:endParaRPr lang="sk-SK" sz="1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409039">
                <a:tc gridSpan="5">
                  <a:txBody>
                    <a:bodyPr/>
                    <a:lstStyle/>
                    <a:p>
                      <a:pPr algn="l" fontAlgn="t"/>
                      <a:r>
                        <a:rPr lang="sk-SK" sz="1800" b="1" u="none" strike="noStrike" dirty="0">
                          <a:effectLst/>
                        </a:rPr>
                        <a:t>                           </a:t>
                      </a:r>
                      <a:r>
                        <a:rPr lang="sk-SK" sz="1800" b="1" u="none" strike="noStrike" dirty="0" smtClean="0">
                          <a:effectLst/>
                        </a:rPr>
                        <a:t>OPRÁVNENÝCH </a:t>
                      </a:r>
                      <a:r>
                        <a:rPr lang="sk-SK" sz="1800" b="1" u="none" strike="noStrike" dirty="0">
                          <a:effectLst/>
                        </a:rPr>
                        <a:t>VÝDAVKOV PROJEKTU (v EUR)</a:t>
                      </a:r>
                      <a:endParaRPr lang="sk-SK" sz="1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892975">
                <a:tc rowSpan="2">
                  <a:txBody>
                    <a:bodyPr/>
                    <a:lstStyle/>
                    <a:p>
                      <a:pPr algn="just" fontAlgn="t"/>
                      <a:r>
                        <a:rPr lang="sk-SK" sz="1800" u="none" strike="noStrike" dirty="0">
                          <a:effectLst/>
                        </a:rPr>
                        <a:t> </a:t>
                      </a:r>
                      <a:endParaRPr lang="sk-SK" sz="18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sk-SK" sz="1800" u="none" strike="noStrike">
                          <a:effectLst/>
                        </a:rPr>
                        <a:t> </a:t>
                      </a:r>
                      <a:endParaRPr lang="sk-SK" sz="18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sng" strike="noStrike">
                          <a:effectLst/>
                        </a:rPr>
                        <a:t>Oprávnené výdavky projektu</a:t>
                      </a:r>
                      <a:endParaRPr lang="sk-SK" sz="18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Výška žiadaného príspevku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Vlastné zdroje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Rok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A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B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C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1.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2017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2018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83 000,00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78 850,00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4 150,00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3.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2019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90 000,00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85 500,00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4 500,00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4.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2020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36 914,05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35 068,35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1 845,70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5.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2021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 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Spolu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209 914,05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199 418,35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10 495,70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95844"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6.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%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100,00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>
                          <a:effectLst/>
                        </a:rPr>
                        <a:t>95,00</a:t>
                      </a:r>
                      <a:endParaRPr lang="sk-SK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800" u="none" strike="noStrike" dirty="0">
                          <a:effectLst/>
                        </a:rPr>
                        <a:t>5,00</a:t>
                      </a:r>
                      <a:endParaRPr lang="sk-SK" sz="1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4124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l isef 2017 smoter _zaver treba orez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4255" y="624110"/>
            <a:ext cx="9830358" cy="1280890"/>
          </a:xfrm>
        </p:spPr>
        <p:txBody>
          <a:bodyPr/>
          <a:lstStyle/>
          <a:p>
            <a:r>
              <a:rPr lang="sk-SK" b="1" dirty="0" smtClean="0"/>
              <a:t>Ciele</a:t>
            </a:r>
            <a:endParaRPr lang="sk-SK" b="1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1674254" y="1378039"/>
            <a:ext cx="9830358" cy="45331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zvýšenie </a:t>
            </a:r>
            <a:r>
              <a:rPr lang="sk-SK" dirty="0">
                <a:solidFill>
                  <a:schemeClr val="tx1"/>
                </a:solidFill>
              </a:rPr>
              <a:t>záujmu </a:t>
            </a:r>
            <a:r>
              <a:rPr lang="sk-SK" dirty="0" smtClean="0">
                <a:solidFill>
                  <a:schemeClr val="tx1"/>
                </a:solidFill>
              </a:rPr>
              <a:t>žiakov o </a:t>
            </a:r>
            <a:r>
              <a:rPr lang="sk-SK" dirty="0">
                <a:solidFill>
                  <a:schemeClr val="tx1"/>
                </a:solidFill>
              </a:rPr>
              <a:t>prírodné a technické </a:t>
            </a:r>
            <a:r>
              <a:rPr lang="sk-SK" dirty="0" smtClean="0">
                <a:solidFill>
                  <a:schemeClr val="tx1"/>
                </a:solidFill>
              </a:rPr>
              <a:t>vedy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primárnou </a:t>
            </a:r>
            <a:r>
              <a:rPr lang="sk-SK" dirty="0">
                <a:solidFill>
                  <a:schemeClr val="tx1"/>
                </a:solidFill>
              </a:rPr>
              <a:t>cieľovou skupinou projektu sú </a:t>
            </a:r>
            <a:r>
              <a:rPr lang="sk-SK" dirty="0" smtClean="0">
                <a:solidFill>
                  <a:schemeClr val="tx1"/>
                </a:solidFill>
              </a:rPr>
              <a:t>žiaci základných škôl, Gymnázií, SŠ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sekundárnou </a:t>
            </a:r>
            <a:r>
              <a:rPr lang="sk-SK" dirty="0">
                <a:solidFill>
                  <a:schemeClr val="tx1"/>
                </a:solidFill>
              </a:rPr>
              <a:t>dospelí, predovšetkým pracovníci s mládežou a pedagógovia, z ktorých sa stanú </a:t>
            </a:r>
            <a:r>
              <a:rPr lang="sk-SK" u="sng" dirty="0">
                <a:solidFill>
                  <a:schemeClr val="tx1"/>
                </a:solidFill>
              </a:rPr>
              <a:t>lektori</a:t>
            </a:r>
            <a:r>
              <a:rPr lang="sk-SK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sk-SK" b="1" u="sng" dirty="0" smtClean="0">
                <a:solidFill>
                  <a:schemeClr val="tx1"/>
                </a:solidFill>
              </a:rPr>
              <a:t>2 hlavné aktivity: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</a:t>
            </a:r>
            <a:r>
              <a:rPr lang="sk-SK" dirty="0" smtClean="0">
                <a:solidFill>
                  <a:schemeClr val="tx1"/>
                </a:solidFill>
              </a:rPr>
              <a:t>1. zvýšenie </a:t>
            </a:r>
            <a:r>
              <a:rPr lang="sk-SK" dirty="0">
                <a:solidFill>
                  <a:schemeClr val="tx1"/>
                </a:solidFill>
              </a:rPr>
              <a:t>kvalifikácie dospelých prostredníctvom školenia, </a:t>
            </a:r>
            <a:r>
              <a:rPr lang="sk-SK" dirty="0" smtClean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</a:t>
            </a:r>
            <a:r>
              <a:rPr lang="sk-SK" dirty="0" smtClean="0">
                <a:solidFill>
                  <a:schemeClr val="tx1"/>
                </a:solidFill>
              </a:rPr>
              <a:t>2. rozvoj </a:t>
            </a:r>
            <a:r>
              <a:rPr lang="sk-SK" dirty="0">
                <a:solidFill>
                  <a:schemeClr val="tx1"/>
                </a:solidFill>
              </a:rPr>
              <a:t>kľúčových kompetencií žiakov prostredníctvom neformálneho </a:t>
            </a:r>
            <a:r>
              <a:rPr lang="sk-SK" dirty="0" smtClean="0">
                <a:solidFill>
                  <a:schemeClr val="tx1"/>
                </a:solidFill>
              </a:rPr>
              <a:t>	vzdelávania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098" name="Picture 2" descr="Deti, VÃ­Å¥azstvo, Ãspech, Videohry, HraÅ¥, Å Å¥astn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43" y="4454628"/>
            <a:ext cx="3605057" cy="24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14065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2"/>
          <p:cNvSpPr txBox="1">
            <a:spLocks/>
          </p:cNvSpPr>
          <p:nvPr/>
        </p:nvSpPr>
        <p:spPr>
          <a:xfrm>
            <a:off x="1751528" y="597065"/>
            <a:ext cx="10440472" cy="1386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chemeClr val="tx1"/>
                </a:solidFill>
              </a:rPr>
              <a:t>Centrum ďalšieho vzdelávania vedátorov </a:t>
            </a:r>
            <a:br>
              <a:rPr lang="sk-SK" sz="3200" b="1" dirty="0">
                <a:solidFill>
                  <a:schemeClr val="tx1"/>
                </a:solidFill>
              </a:rPr>
            </a:br>
            <a:r>
              <a:rPr lang="sk-SK" sz="3200" b="1" dirty="0">
                <a:solidFill>
                  <a:schemeClr val="tx1"/>
                </a:solidFill>
              </a:rPr>
              <a:t>ITMS2014+ kód projektu 312011D582</a:t>
            </a:r>
            <a:endParaRPr lang="sk-SK" sz="3200" b="1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53" y="1765797"/>
            <a:ext cx="2762878" cy="505153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66" y="1763966"/>
            <a:ext cx="3913365" cy="50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7133" y="624110"/>
            <a:ext cx="9817480" cy="1011507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Ciele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87134" y="1532586"/>
            <a:ext cx="9817479" cy="5100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u="sng" dirty="0" err="1">
                <a:solidFill>
                  <a:schemeClr val="tx1"/>
                </a:solidFill>
              </a:rPr>
              <a:t>Podaktivity</a:t>
            </a:r>
            <a:r>
              <a:rPr lang="sk-SK" u="sng" dirty="0">
                <a:solidFill>
                  <a:schemeClr val="tx1"/>
                </a:solidFill>
              </a:rPr>
              <a:t>:</a:t>
            </a:r>
          </a:p>
          <a:p>
            <a:pPr lvl="0"/>
            <a:r>
              <a:rPr lang="sk-SK" dirty="0" smtClean="0">
                <a:solidFill>
                  <a:schemeClr val="tx1"/>
                </a:solidFill>
              </a:rPr>
              <a:t>zvýšenie </a:t>
            </a:r>
            <a:r>
              <a:rPr lang="sk-SK" dirty="0">
                <a:solidFill>
                  <a:schemeClr val="tx1"/>
                </a:solidFill>
              </a:rPr>
              <a:t>kvalifikácie </a:t>
            </a:r>
            <a:r>
              <a:rPr lang="sk-SK" u="sng" dirty="0">
                <a:solidFill>
                  <a:schemeClr val="tx1"/>
                </a:solidFill>
              </a:rPr>
              <a:t>lektorov</a:t>
            </a:r>
            <a:r>
              <a:rPr lang="sk-SK" dirty="0">
                <a:solidFill>
                  <a:schemeClr val="tx1"/>
                </a:solidFill>
              </a:rPr>
              <a:t> prostredníctvom školenia;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aktualizácia metodickej knihy „</a:t>
            </a:r>
            <a:r>
              <a:rPr lang="sk-SK" u="sng" dirty="0">
                <a:solidFill>
                  <a:schemeClr val="tx1"/>
                </a:solidFill>
              </a:rPr>
              <a:t>Ako vyhrať vedeckú súťaž</a:t>
            </a:r>
            <a:r>
              <a:rPr lang="sk-SK" dirty="0">
                <a:solidFill>
                  <a:schemeClr val="tx1"/>
                </a:solidFill>
              </a:rPr>
              <a:t>“;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účasť dobrovoľníkov/pedagógov na </a:t>
            </a:r>
            <a:r>
              <a:rPr lang="sk-SK" u="sng" dirty="0">
                <a:solidFill>
                  <a:schemeClr val="tx1"/>
                </a:solidFill>
              </a:rPr>
              <a:t>Festivale vedy a techniky AMAVET</a:t>
            </a:r>
            <a:r>
              <a:rPr lang="sk-SK" dirty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podanie </a:t>
            </a:r>
            <a:r>
              <a:rPr lang="sk-SK" u="sng" dirty="0">
                <a:solidFill>
                  <a:schemeClr val="tx1"/>
                </a:solidFill>
              </a:rPr>
              <a:t>žiadosti o akreditáciu </a:t>
            </a:r>
            <a:r>
              <a:rPr lang="sk-SK" dirty="0">
                <a:solidFill>
                  <a:schemeClr val="tx1"/>
                </a:solidFill>
              </a:rPr>
              <a:t>vzdelávacieho programu.</a:t>
            </a:r>
          </a:p>
          <a:p>
            <a:r>
              <a:rPr lang="sk-SK" dirty="0">
                <a:solidFill>
                  <a:schemeClr val="tx1"/>
                </a:solidFill>
              </a:rPr>
              <a:t> </a:t>
            </a:r>
            <a:r>
              <a:rPr lang="sk-SK" dirty="0" smtClean="0">
                <a:solidFill>
                  <a:schemeClr val="tx1"/>
                </a:solidFill>
              </a:rPr>
              <a:t>vzdelávanie </a:t>
            </a:r>
            <a:r>
              <a:rPr lang="sk-SK" u="sng" dirty="0">
                <a:solidFill>
                  <a:schemeClr val="tx1"/>
                </a:solidFill>
              </a:rPr>
              <a:t>žiakov</a:t>
            </a:r>
            <a:r>
              <a:rPr lang="sk-SK" dirty="0">
                <a:solidFill>
                  <a:schemeClr val="tx1"/>
                </a:solidFill>
              </a:rPr>
              <a:t> s cieľom rozvoja ich talentu v oblasti technických a prírodných vied;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organizácia modelovej súťaže pre žiakov ZŠ „</a:t>
            </a:r>
            <a:r>
              <a:rPr lang="sk-SK" u="sng" dirty="0">
                <a:solidFill>
                  <a:schemeClr val="tx1"/>
                </a:solidFill>
              </a:rPr>
              <a:t>Festival 4 živlov</a:t>
            </a:r>
            <a:r>
              <a:rPr lang="sk-SK" dirty="0">
                <a:solidFill>
                  <a:schemeClr val="tx1"/>
                </a:solidFill>
              </a:rPr>
              <a:t>“;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účasť žiakov na „</a:t>
            </a:r>
            <a:r>
              <a:rPr lang="sk-SK" u="sng" dirty="0">
                <a:solidFill>
                  <a:schemeClr val="tx1"/>
                </a:solidFill>
              </a:rPr>
              <a:t>Festivale vedy a techniky AMAVET</a:t>
            </a:r>
            <a:r>
              <a:rPr lang="sk-SK" dirty="0">
                <a:solidFill>
                  <a:schemeClr val="tx1"/>
                </a:solidFill>
              </a:rPr>
              <a:t>“;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príprava a vydanie </a:t>
            </a:r>
            <a:r>
              <a:rPr lang="sk-SK" u="sng" dirty="0">
                <a:solidFill>
                  <a:schemeClr val="tx1"/>
                </a:solidFill>
              </a:rPr>
              <a:t>publikácie</a:t>
            </a:r>
            <a:r>
              <a:rPr lang="sk-SK" dirty="0">
                <a:solidFill>
                  <a:schemeClr val="tx1"/>
                </a:solidFill>
              </a:rPr>
              <a:t> „Metodické minimum pre začínajúcich vedátorov“;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vypracovanie </a:t>
            </a:r>
            <a:r>
              <a:rPr lang="sk-SK" u="sng" dirty="0">
                <a:solidFill>
                  <a:schemeClr val="tx1"/>
                </a:solidFill>
              </a:rPr>
              <a:t>expertnej analýzy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  <a:endParaRPr lang="sk-SK" dirty="0">
              <a:solidFill>
                <a:schemeClr val="tx1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9375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7133" y="624110"/>
            <a:ext cx="9817480" cy="779687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Postupné dosahovanie </a:t>
            </a:r>
            <a:r>
              <a:rPr lang="sk-SK" b="1" dirty="0" smtClean="0">
                <a:solidFill>
                  <a:schemeClr val="tx1"/>
                </a:solidFill>
              </a:rPr>
              <a:t>cieľov - 3 </a:t>
            </a:r>
            <a:r>
              <a:rPr lang="sk-SK" b="1" dirty="0" smtClean="0">
                <a:solidFill>
                  <a:schemeClr val="tx1"/>
                </a:solidFill>
              </a:rPr>
              <a:t>roky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87133" y="2133600"/>
            <a:ext cx="9817479" cy="3584620"/>
          </a:xfrm>
        </p:spPr>
        <p:txBody>
          <a:bodyPr>
            <a:normAutofit/>
          </a:bodyPr>
          <a:lstStyle/>
          <a:p>
            <a:r>
              <a:rPr lang="sk-SK" sz="2000" dirty="0">
                <a:solidFill>
                  <a:schemeClr val="tx1"/>
                </a:solidFill>
              </a:rPr>
              <a:t>Žiaci budú </a:t>
            </a:r>
            <a:r>
              <a:rPr lang="sk-SK" sz="2000" dirty="0" smtClean="0">
                <a:solidFill>
                  <a:schemeClr val="tx1"/>
                </a:solidFill>
              </a:rPr>
              <a:t>vedení </a:t>
            </a:r>
            <a:r>
              <a:rPr lang="sk-SK" sz="2000" dirty="0">
                <a:solidFill>
                  <a:schemeClr val="tx1"/>
                </a:solidFill>
              </a:rPr>
              <a:t>k príprave vlastných projektov v oblasti technických a prírodných vied s možnosťou účasti na </a:t>
            </a:r>
            <a:r>
              <a:rPr lang="sk-SK" sz="2000" dirty="0" err="1">
                <a:solidFill>
                  <a:schemeClr val="tx1"/>
                </a:solidFill>
              </a:rPr>
              <a:t>vedátorských</a:t>
            </a:r>
            <a:r>
              <a:rPr lang="sk-SK" sz="2000" dirty="0">
                <a:solidFill>
                  <a:schemeClr val="tx1"/>
                </a:solidFill>
              </a:rPr>
              <a:t> súťažiach. </a:t>
            </a:r>
            <a:endParaRPr lang="sk-SK" sz="2000" dirty="0" smtClean="0">
              <a:solidFill>
                <a:schemeClr val="tx1"/>
              </a:solidFill>
            </a:endParaRPr>
          </a:p>
          <a:p>
            <a:r>
              <a:rPr lang="sk-SK" sz="2000" dirty="0" smtClean="0">
                <a:solidFill>
                  <a:schemeClr val="tx1"/>
                </a:solidFill>
              </a:rPr>
              <a:t>Vzdelávanie </a:t>
            </a:r>
            <a:r>
              <a:rPr lang="sk-SK" sz="2000" dirty="0">
                <a:solidFill>
                  <a:schemeClr val="tx1"/>
                </a:solidFill>
              </a:rPr>
              <a:t>pod dohľadom zaškoleného lektora ich naučí vybranú tému skúmať, hľadať a zbierať informácie, tvoriť vedecké pokusy, získané dáta spracovávať a  prezentovať ich na </a:t>
            </a:r>
            <a:r>
              <a:rPr lang="sk-SK" sz="2000" dirty="0" err="1">
                <a:solidFill>
                  <a:schemeClr val="tx1"/>
                </a:solidFill>
              </a:rPr>
              <a:t>vedátorskej</a:t>
            </a:r>
            <a:r>
              <a:rPr lang="sk-SK" sz="2000" dirty="0">
                <a:solidFill>
                  <a:schemeClr val="tx1"/>
                </a:solidFill>
              </a:rPr>
              <a:t> súťaži. </a:t>
            </a:r>
          </a:p>
          <a:p>
            <a:r>
              <a:rPr lang="sk-SK" sz="2000" dirty="0">
                <a:solidFill>
                  <a:schemeClr val="tx1"/>
                </a:solidFill>
              </a:rPr>
              <a:t>Merateľné </a:t>
            </a:r>
            <a:r>
              <a:rPr lang="sk-SK" sz="2000" dirty="0" smtClean="0">
                <a:solidFill>
                  <a:schemeClr val="tx1"/>
                </a:solidFill>
              </a:rPr>
              <a:t>ukazovatele: počet </a:t>
            </a:r>
            <a:r>
              <a:rPr lang="sk-SK" sz="2000" dirty="0">
                <a:solidFill>
                  <a:schemeClr val="tx1"/>
                </a:solidFill>
              </a:rPr>
              <a:t>vyškolených lektorov </a:t>
            </a:r>
            <a:r>
              <a:rPr lang="sk-SK" sz="2000" dirty="0" smtClean="0">
                <a:solidFill>
                  <a:schemeClr val="tx1"/>
                </a:solidFill>
              </a:rPr>
              <a:t>– 115</a:t>
            </a:r>
          </a:p>
          <a:p>
            <a:pPr marL="0" indent="0">
              <a:buNone/>
            </a:pPr>
            <a:r>
              <a:rPr lang="sk-SK" sz="2000" dirty="0" smtClean="0">
                <a:solidFill>
                  <a:schemeClr val="tx1"/>
                </a:solidFill>
              </a:rPr>
              <a:t>						 </a:t>
            </a:r>
            <a:r>
              <a:rPr lang="sk-SK" sz="2000" dirty="0" smtClean="0">
                <a:solidFill>
                  <a:schemeClr val="tx1"/>
                </a:solidFill>
              </a:rPr>
              <a:t>       </a:t>
            </a:r>
            <a:r>
              <a:rPr lang="sk-SK" sz="2000" dirty="0" smtClean="0">
                <a:solidFill>
                  <a:schemeClr val="tx1"/>
                </a:solidFill>
              </a:rPr>
              <a:t>počet zaškolených žiakov – 7995</a:t>
            </a:r>
          </a:p>
          <a:p>
            <a:r>
              <a:rPr lang="sk-SK" sz="2000" dirty="0" smtClean="0">
                <a:solidFill>
                  <a:schemeClr val="tx1"/>
                </a:solidFill>
              </a:rPr>
              <a:t>zlepšenie </a:t>
            </a:r>
            <a:r>
              <a:rPr lang="sk-SK" sz="2000" dirty="0">
                <a:solidFill>
                  <a:schemeClr val="tx1"/>
                </a:solidFill>
              </a:rPr>
              <a:t>uplatnenia mladých ľudí na trhu práce využívaním nadobudnutých kompetencií</a:t>
            </a:r>
            <a:r>
              <a:rPr lang="sk-SK" sz="2000" dirty="0" smtClean="0">
                <a:solidFill>
                  <a:schemeClr val="tx1"/>
                </a:solidFill>
              </a:rPr>
              <a:t>.</a:t>
            </a:r>
            <a:endParaRPr lang="sk-SK" sz="2000" dirty="0">
              <a:solidFill>
                <a:schemeClr val="tx1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5" name="Obdĺžnik 4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7" name="Obdĺžnik 6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9076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4168" y="624110"/>
            <a:ext cx="5850444" cy="787657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Merateľné </a:t>
            </a:r>
            <a:r>
              <a:rPr lang="sk-SK" b="1" dirty="0" smtClean="0">
                <a:solidFill>
                  <a:schemeClr val="tx1"/>
                </a:solidFill>
              </a:rPr>
              <a:t>ukazovatele</a:t>
            </a:r>
            <a:endParaRPr lang="sk-SK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="" xmlns:a16="http://schemas.microsoft.com/office/drawing/2014/main" id="{3D978990-79DD-4F7B-8B41-AD59F2C3DF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9139034"/>
              </p:ext>
            </p:extLst>
          </p:nvPr>
        </p:nvGraphicFramePr>
        <p:xfrm>
          <a:off x="4316411" y="3042530"/>
          <a:ext cx="7188201" cy="3623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Grafický objekt 4" descr="Tím">
            <a:extLst>
              <a:ext uri="{FF2B5EF4-FFF2-40B4-BE49-F238E27FC236}">
                <a16:creationId xmlns="" xmlns:a16="http://schemas.microsoft.com/office/drawing/2014/main" id="{111BB967-73D2-4D05-90ED-73A64764D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3341" y="4485992"/>
            <a:ext cx="914400" cy="914400"/>
          </a:xfrm>
          <a:prstGeom prst="rect">
            <a:avLst/>
          </a:prstGeom>
        </p:spPr>
      </p:pic>
      <p:pic>
        <p:nvPicPr>
          <p:cNvPr id="18" name="Grafický objekt 7" descr="Učiteľ">
            <a:extLst>
              <a:ext uri="{FF2B5EF4-FFF2-40B4-BE49-F238E27FC236}">
                <a16:creationId xmlns="" xmlns:a16="http://schemas.microsoft.com/office/drawing/2014/main" id="{823434F5-783D-4301-9998-589BB92FBF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05224" y="2903567"/>
            <a:ext cx="914400" cy="914400"/>
          </a:xfrm>
          <a:prstGeom prst="rect">
            <a:avLst/>
          </a:prstGeom>
        </p:spPr>
      </p:pic>
      <p:pic>
        <p:nvPicPr>
          <p:cNvPr id="19" name="Grafický objekt 9" descr="Deti">
            <a:extLst>
              <a:ext uri="{FF2B5EF4-FFF2-40B4-BE49-F238E27FC236}">
                <a16:creationId xmlns="" xmlns:a16="http://schemas.microsoft.com/office/drawing/2014/main" id="{D5E213EA-B659-4EC0-970D-76CF7FBF2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89167" y="3042530"/>
            <a:ext cx="914400" cy="914400"/>
          </a:xfrm>
          <a:prstGeom prst="rect">
            <a:avLst/>
          </a:prstGeom>
        </p:spPr>
      </p:pic>
      <p:sp>
        <p:nvSpPr>
          <p:cNvPr id="20" name="Tvar 19">
            <a:extLst>
              <a:ext uri="{FF2B5EF4-FFF2-40B4-BE49-F238E27FC236}">
                <a16:creationId xmlns="" xmlns:a16="http://schemas.microsoft.com/office/drawing/2014/main" id="{7B4F608B-3A2F-4B0D-9BB1-9A0AC8F2D5E4}"/>
              </a:ext>
            </a:extLst>
          </p:cNvPr>
          <p:cNvSpPr/>
          <p:nvPr/>
        </p:nvSpPr>
        <p:spPr>
          <a:xfrm rot="15419230">
            <a:off x="1314956" y="847925"/>
            <a:ext cx="3455361" cy="1944182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BlokTextu 20">
            <a:extLst>
              <a:ext uri="{FF2B5EF4-FFF2-40B4-BE49-F238E27FC236}">
                <a16:creationId xmlns="" xmlns:a16="http://schemas.microsoft.com/office/drawing/2014/main" id="{619E952B-61FF-455D-961E-88693AB07B2E}"/>
              </a:ext>
            </a:extLst>
          </p:cNvPr>
          <p:cNvSpPr txBox="1"/>
          <p:nvPr/>
        </p:nvSpPr>
        <p:spPr>
          <a:xfrm>
            <a:off x="3120040" y="1548580"/>
            <a:ext cx="155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70</a:t>
            </a:r>
          </a:p>
          <a:p>
            <a:r>
              <a:rPr lang="sk-SK" dirty="0"/>
              <a:t>žiakov</a:t>
            </a:r>
          </a:p>
        </p:txBody>
      </p:sp>
      <p:pic>
        <p:nvPicPr>
          <p:cNvPr id="22" name="Grafický objekt 14" descr="Deti">
            <a:extLst>
              <a:ext uri="{FF2B5EF4-FFF2-40B4-BE49-F238E27FC236}">
                <a16:creationId xmlns="" xmlns:a16="http://schemas.microsoft.com/office/drawing/2014/main" id="{6CB0069B-FE06-401F-A217-175B6FB34A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94384" y="1391113"/>
            <a:ext cx="630054" cy="630054"/>
          </a:xfrm>
          <a:prstGeom prst="rect">
            <a:avLst/>
          </a:prstGeom>
        </p:spPr>
      </p:pic>
      <p:pic>
        <p:nvPicPr>
          <p:cNvPr id="23" name="Grafický objekt 12" descr="Divadlo">
            <a:extLst>
              <a:ext uri="{FF2B5EF4-FFF2-40B4-BE49-F238E27FC236}">
                <a16:creationId xmlns="" xmlns:a16="http://schemas.microsoft.com/office/drawing/2014/main" id="{5D73C7F2-3A60-4F76-B6EB-057B61C837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84261" y="2324871"/>
            <a:ext cx="578696" cy="578696"/>
          </a:xfrm>
          <a:prstGeom prst="rect">
            <a:avLst/>
          </a:prstGeom>
        </p:spPr>
      </p:pic>
      <p:sp>
        <p:nvSpPr>
          <p:cNvPr id="24" name="BlokTextu 23">
            <a:extLst>
              <a:ext uri="{FF2B5EF4-FFF2-40B4-BE49-F238E27FC236}">
                <a16:creationId xmlns="" xmlns:a16="http://schemas.microsoft.com/office/drawing/2014/main" id="{FFDD6087-62F7-40FD-B9A2-160D7D5468B3}"/>
              </a:ext>
            </a:extLst>
          </p:cNvPr>
          <p:cNvSpPr txBox="1"/>
          <p:nvPr/>
        </p:nvSpPr>
        <p:spPr>
          <a:xfrm>
            <a:off x="3683491" y="2489265"/>
            <a:ext cx="155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3</a:t>
            </a:r>
          </a:p>
          <a:p>
            <a:r>
              <a:rPr lang="sk-SK" dirty="0"/>
              <a:t>prednášky</a:t>
            </a:r>
          </a:p>
        </p:txBody>
      </p:sp>
      <p:pic>
        <p:nvPicPr>
          <p:cNvPr id="25" name="Grafický objekt 3" descr="Atóm">
            <a:extLst>
              <a:ext uri="{FF2B5EF4-FFF2-40B4-BE49-F238E27FC236}">
                <a16:creationId xmlns="" xmlns:a16="http://schemas.microsoft.com/office/drawing/2014/main" id="{EB14D8C1-50D2-411E-AB76-E6EC64DF20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28711" y="476177"/>
            <a:ext cx="626534" cy="626534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="" xmlns:a16="http://schemas.microsoft.com/office/drawing/2014/main" id="{1E06BE01-657E-4B59-9438-E21BBA377F31}"/>
              </a:ext>
            </a:extLst>
          </p:cNvPr>
          <p:cNvSpPr txBox="1"/>
          <p:nvPr/>
        </p:nvSpPr>
        <p:spPr>
          <a:xfrm>
            <a:off x="2594676" y="586340"/>
            <a:ext cx="155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vedátorský</a:t>
            </a:r>
            <a:r>
              <a:rPr lang="sk-SK" dirty="0"/>
              <a:t> projekt</a:t>
            </a:r>
          </a:p>
        </p:txBody>
      </p:sp>
      <p:pic>
        <p:nvPicPr>
          <p:cNvPr id="5124" name="Picture 4" descr="VÃ½sledok vyhÄ¾adÃ¡vania obrÃ¡zkov pre dopyt presentation ic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89" y="3710512"/>
            <a:ext cx="737083" cy="7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Skupina 26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28" name="Obdĺžnik 27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9" name="Obrázok 2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34974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0011" y="624110"/>
            <a:ext cx="9804601" cy="1280890"/>
          </a:xfrm>
        </p:spPr>
        <p:txBody>
          <a:bodyPr/>
          <a:lstStyle/>
          <a:p>
            <a:r>
              <a:rPr lang="sk-SK" b="1" dirty="0">
                <a:solidFill>
                  <a:schemeClr val="tx1"/>
                </a:solidFill>
              </a:rPr>
              <a:t>Vzdelávanie Vedátorov v kocke</a:t>
            </a:r>
            <a:br>
              <a:rPr lang="sk-SK" b="1" dirty="0">
                <a:solidFill>
                  <a:schemeClr val="tx1"/>
                </a:solidFill>
              </a:rPr>
            </a:br>
            <a:r>
              <a:rPr lang="sk-SK" b="1" dirty="0">
                <a:solidFill>
                  <a:schemeClr val="tx1"/>
                </a:solidFill>
              </a:rPr>
              <a:t>Metodická </a:t>
            </a:r>
            <a:r>
              <a:rPr lang="sk-SK" b="1" dirty="0" smtClean="0">
                <a:solidFill>
                  <a:schemeClr val="tx1"/>
                </a:solidFill>
              </a:rPr>
              <a:t>príručka pre lektora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00011" y="2133600"/>
            <a:ext cx="9804601" cy="3777622"/>
          </a:xfrm>
        </p:spPr>
        <p:txBody>
          <a:bodyPr/>
          <a:lstStyle/>
          <a:p>
            <a:r>
              <a:rPr lang="sk-SK" sz="2000" dirty="0">
                <a:solidFill>
                  <a:schemeClr val="tx1"/>
                </a:solidFill>
              </a:rPr>
              <a:t>P</a:t>
            </a:r>
            <a:r>
              <a:rPr lang="sk-SK" sz="2000" dirty="0" smtClean="0">
                <a:solidFill>
                  <a:schemeClr val="tx1"/>
                </a:solidFill>
              </a:rPr>
              <a:t>omôcka </a:t>
            </a:r>
            <a:r>
              <a:rPr lang="sk-SK" sz="2000" dirty="0">
                <a:solidFill>
                  <a:schemeClr val="tx1"/>
                </a:solidFill>
              </a:rPr>
              <a:t>pre lektora</a:t>
            </a:r>
          </a:p>
          <a:p>
            <a:r>
              <a:rPr lang="sk-SK" sz="2000" dirty="0">
                <a:solidFill>
                  <a:schemeClr val="tx1"/>
                </a:solidFill>
              </a:rPr>
              <a:t>Postup ako pracovať so žiakmi</a:t>
            </a:r>
          </a:p>
          <a:p>
            <a:r>
              <a:rPr lang="sk-SK" sz="2000" dirty="0">
                <a:solidFill>
                  <a:schemeClr val="tx1"/>
                </a:solidFill>
              </a:rPr>
              <a:t>Chronologicky usporiadané kapitoly, ako žiakom predstaviť </a:t>
            </a:r>
            <a:r>
              <a:rPr lang="sk-SK" sz="2000" dirty="0" err="1">
                <a:solidFill>
                  <a:schemeClr val="tx1"/>
                </a:solidFill>
              </a:rPr>
              <a:t>vedátorský</a:t>
            </a:r>
            <a:r>
              <a:rPr lang="sk-SK" sz="2000" dirty="0">
                <a:solidFill>
                  <a:schemeClr val="tx1"/>
                </a:solidFill>
              </a:rPr>
              <a:t> projekt a viesť ich pri jeho vypracovaní</a:t>
            </a:r>
          </a:p>
          <a:p>
            <a:r>
              <a:rPr lang="sk-SK" sz="2000" dirty="0">
                <a:solidFill>
                  <a:schemeClr val="tx1"/>
                </a:solidFill>
              </a:rPr>
              <a:t>Postup tvorby panelovej prezentácie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146" name="Picture 2" descr="RastÃºce, Ä½udia, ObchodnÃ©, Rast, Osoba, MladÃ½, Ãsp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11" y="4172755"/>
            <a:ext cx="3718489" cy="209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6" name="Obdĺžnik 5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" name="Obrázok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8" name="Obdĺžnik 7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5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4255" y="624110"/>
            <a:ext cx="9830358" cy="1280890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1. Ako pripraviť projekt na </a:t>
            </a:r>
            <a:r>
              <a:rPr lang="sk-SK" b="1" dirty="0" err="1">
                <a:solidFill>
                  <a:schemeClr val="tx1"/>
                </a:solidFill>
              </a:rPr>
              <a:t>v</a:t>
            </a:r>
            <a:r>
              <a:rPr lang="sk-SK" b="1" dirty="0" err="1" smtClean="0">
                <a:solidFill>
                  <a:schemeClr val="tx1"/>
                </a:solidFill>
              </a:rPr>
              <a:t>edátorskú</a:t>
            </a:r>
            <a:r>
              <a:rPr lang="sk-SK" b="1" dirty="0" smtClean="0">
                <a:solidFill>
                  <a:schemeClr val="tx1"/>
                </a:solidFill>
              </a:rPr>
              <a:t> </a:t>
            </a:r>
            <a:r>
              <a:rPr lang="sk-SK" b="1" dirty="0" smtClean="0">
                <a:solidFill>
                  <a:schemeClr val="tx1"/>
                </a:solidFill>
              </a:rPr>
              <a:t>súťaž, str. 3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674255" y="1905000"/>
            <a:ext cx="9830357" cy="467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b="1" dirty="0" smtClean="0">
                <a:solidFill>
                  <a:schemeClr val="tx1"/>
                </a:solidFill>
              </a:rPr>
              <a:t>Použijeme vedeckú metódu ktorá má 5 krokov</a:t>
            </a:r>
          </a:p>
          <a:p>
            <a:r>
              <a:rPr lang="sk-SK" dirty="0">
                <a:solidFill>
                  <a:schemeClr val="tx1"/>
                </a:solidFill>
              </a:rPr>
              <a:t>Krok 1: Vyber si tému alebo otázku </a:t>
            </a:r>
          </a:p>
          <a:p>
            <a:r>
              <a:rPr lang="sk-SK" dirty="0">
                <a:solidFill>
                  <a:schemeClr val="tx1"/>
                </a:solidFill>
              </a:rPr>
              <a:t>Krok 2: Zhromaždi si informácie o téme. Čo potrebuješ vedieť na zodpovedanie </a:t>
            </a:r>
            <a:r>
              <a:rPr lang="sk-SK" dirty="0" smtClean="0">
                <a:solidFill>
                  <a:schemeClr val="tx1"/>
                </a:solidFill>
              </a:rPr>
              <a:t>     </a:t>
            </a:r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                 </a:t>
            </a:r>
            <a:r>
              <a:rPr lang="sk-SK" dirty="0" smtClean="0">
                <a:solidFill>
                  <a:schemeClr val="tx1"/>
                </a:solidFill>
              </a:rPr>
              <a:t>otázky</a:t>
            </a:r>
            <a:r>
              <a:rPr lang="sk-SK" dirty="0">
                <a:solidFill>
                  <a:schemeClr val="tx1"/>
                </a:solidFill>
              </a:rPr>
              <a:t>? </a:t>
            </a:r>
          </a:p>
          <a:p>
            <a:r>
              <a:rPr lang="sk-SK" dirty="0">
                <a:solidFill>
                  <a:schemeClr val="tx1"/>
                </a:solidFill>
              </a:rPr>
              <a:t>Krok 3: Čo si myslíš, aká bude odpoveď na Tvoju otázku? Nejaký odhad. To sa </a:t>
            </a:r>
            <a:endParaRPr lang="sk-SK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                 </a:t>
            </a:r>
            <a:r>
              <a:rPr lang="sk-SK" dirty="0" smtClean="0">
                <a:solidFill>
                  <a:schemeClr val="tx1"/>
                </a:solidFill>
              </a:rPr>
              <a:t>nazýva </a:t>
            </a:r>
            <a:r>
              <a:rPr lang="sk-SK" dirty="0">
                <a:solidFill>
                  <a:schemeClr val="tx1"/>
                </a:solidFill>
              </a:rPr>
              <a:t>hypotéza. </a:t>
            </a:r>
          </a:p>
          <a:p>
            <a:r>
              <a:rPr lang="sk-SK" dirty="0">
                <a:solidFill>
                  <a:schemeClr val="tx1"/>
                </a:solidFill>
              </a:rPr>
              <a:t>Krok 4: Otestuj svoj odhad (hypotézu) cez pokus. </a:t>
            </a:r>
          </a:p>
          <a:p>
            <a:r>
              <a:rPr lang="sk-SK" dirty="0">
                <a:solidFill>
                  <a:schemeClr val="tx1"/>
                </a:solidFill>
              </a:rPr>
              <a:t>Krok 5: Urob záver založený na výsledkoch pokusu.</a:t>
            </a:r>
          </a:p>
          <a:p>
            <a:endParaRPr lang="sk-SK" dirty="0" smtClean="0">
              <a:solidFill>
                <a:schemeClr val="tx1"/>
              </a:solidFill>
            </a:endParaRPr>
          </a:p>
          <a:p>
            <a:r>
              <a:rPr lang="sk-SK" dirty="0" smtClean="0">
                <a:solidFill>
                  <a:schemeClr val="tx1"/>
                </a:solidFill>
              </a:rPr>
              <a:t>Najlepší projekt je ten, ktorý ťa baví.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Založ si denník a  zbieraj nápady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7172" name="Picture 4" descr="Vzdelanie, ZoÅ¡it, StarÃ½, Å kola, Lete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606" y="1074673"/>
            <a:ext cx="2175501" cy="16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omÃ¡ca Ãloha, Å tudent, Tablet, PoÄÃ­taÄ, Internet, V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956" y="4024297"/>
            <a:ext cx="3371044" cy="22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0" y="6253926"/>
            <a:ext cx="12192000" cy="646331"/>
            <a:chOff x="0" y="6253926"/>
            <a:chExt cx="12192000" cy="646331"/>
          </a:xfrm>
        </p:grpSpPr>
        <p:sp>
          <p:nvSpPr>
            <p:cNvPr id="7" name="Obdĺžnik 6"/>
            <p:cNvSpPr/>
            <p:nvPr/>
          </p:nvSpPr>
          <p:spPr>
            <a:xfrm>
              <a:off x="0" y="6271895"/>
              <a:ext cx="12192000" cy="595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" name="Obrázo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8435"/>
            <a:stretch/>
          </p:blipFill>
          <p:spPr>
            <a:xfrm>
              <a:off x="3330201" y="6279149"/>
              <a:ext cx="7670526" cy="580911"/>
            </a:xfrm>
            <a:prstGeom prst="rect">
              <a:avLst/>
            </a:prstGeom>
          </p:spPr>
        </p:pic>
        <p:sp>
          <p:nvSpPr>
            <p:cNvPr id="9" name="Obdĺžnik 8"/>
            <p:cNvSpPr/>
            <p:nvPr/>
          </p:nvSpPr>
          <p:spPr>
            <a:xfrm>
              <a:off x="509209" y="6253926"/>
              <a:ext cx="167225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k-SK" dirty="0"/>
                <a:t>13.-</a:t>
              </a:r>
              <a:r>
                <a:rPr lang="sk-SK" dirty="0" smtClean="0"/>
                <a:t>14.4.2018,</a:t>
              </a:r>
            </a:p>
            <a:p>
              <a:r>
                <a:rPr lang="sk-SK" dirty="0" smtClean="0"/>
                <a:t>Bešeňová</a:t>
              </a:r>
              <a:endParaRPr lang="sk-SK" dirty="0"/>
            </a:p>
          </p:txBody>
        </p:sp>
      </p:grpSp>
    </p:spTree>
    <p:extLst>
      <p:ext uri="{BB962C8B-B14F-4D97-AF65-F5344CB8AC3E}">
        <p14:creationId xmlns:p14="http://schemas.microsoft.com/office/powerpoint/2010/main" val="545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1716</TotalTime>
  <Words>1376</Words>
  <Application>Microsoft Office PowerPoint</Application>
  <PresentationFormat>Širokouhlá</PresentationFormat>
  <Paragraphs>335</Paragraphs>
  <Slides>40</Slides>
  <Notes>0</Notes>
  <HiddenSlides>0</HiddenSlides>
  <MMClips>2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Dym</vt:lpstr>
      <vt:lpstr>Hárok programu Microsoft Excel</vt:lpstr>
      <vt:lpstr>MŠVVaŠ SR, sprostredkovateľský orgán pre operačný program Ľudské zdroje  Pre prioritnú os 1 Vzdelávanie OP ĽZ Programové obdobie 2014-2020   Centrum ďalšieho vzdelávania vedátorov  ITMS2014+ kód projektu 312011D582 </vt:lpstr>
      <vt:lpstr>Centrum ďalšieho vzdelávania vedátorov ITMS2014+ kód projektu 312011D582  </vt:lpstr>
      <vt:lpstr>Skrátený názov projektu: Centrum vzdelávania vedátorov, akronym CVV</vt:lpstr>
      <vt:lpstr>Ciele</vt:lpstr>
      <vt:lpstr>Ciele</vt:lpstr>
      <vt:lpstr>Postupné dosahovanie cieľov - 3 roky</vt:lpstr>
      <vt:lpstr>Merateľné ukazovatele</vt:lpstr>
      <vt:lpstr>Vzdelávanie Vedátorov v kocke Metodická príručka pre lektora</vt:lpstr>
      <vt:lpstr>1. Ako pripraviť projekt na vedátorskú súťaž, str. 3</vt:lpstr>
      <vt:lpstr>2. Nápady na projekt, str. 5</vt:lpstr>
      <vt:lpstr>3. Zbieranie informácií, str. 6</vt:lpstr>
      <vt:lpstr>4. Hypotéza, str. 7</vt:lpstr>
      <vt:lpstr>5. Pokus, str. 8</vt:lpstr>
      <vt:lpstr>5. Pokus, str. 8</vt:lpstr>
      <vt:lpstr>6. Zaznamenávanie pozorovaní, str. 11</vt:lpstr>
      <vt:lpstr>7. Daj všetko dokopy, str. 12</vt:lpstr>
      <vt:lpstr>8. Výskumná činnosť, str. 13</vt:lpstr>
      <vt:lpstr>9. Predveď to, dizajn panelovej prezentácie, str. 18</vt:lpstr>
      <vt:lpstr>9. Predveď to, dizajn panelovej prezentácie, str. 18</vt:lpstr>
      <vt:lpstr>9. Predveď to, dizajn panelovej prezentácie, str. 18</vt:lpstr>
      <vt:lpstr>10. Mysli na detaily, str. 19</vt:lpstr>
      <vt:lpstr>11. Vydaj zo seba všetko, str. 19</vt:lpstr>
      <vt:lpstr>13. Prihlás svoj projekt na súťaž, str. 20</vt:lpstr>
      <vt:lpstr>14. Kritéria hodnotenia projektov, str. 23</vt:lpstr>
      <vt:lpstr>Prezentácia programu PowerPoint</vt:lpstr>
      <vt:lpstr>15. Ohodnotenie učiteľa a školy, str. 25</vt:lpstr>
      <vt:lpstr>Projekt Centrum vzdelávania vedátorov, skratka CVV</vt:lpstr>
      <vt:lpstr>Lektor – 50 osobohodín – 10,54€ = 527€ hrubá mzda                           + 173 € 35,2% odvody zamestnávateľa Forma: dohoda o práci vykonaná mimo pracovného pomeru  v stanovenom max. počte hodín.   Pracovná náplň: výučba - lektorovanie cieľovej skupiny (deti), vyhľadávanie a analýza informácií v oblasti vzdelávania a vedeckej prípravy, zisťovanie špecifických potrieb jednotlivých skupín mladých ľudí, príprava a samotné vzdelávanie a odborné vedenie, overovanie vedomostí a schopností mladých ľudí, príprava praktických zadaní, plnenie ďalších úloh nevyhnutných na realizáciu aktivity.  Pracovná pomôcka: tablet</vt:lpstr>
      <vt:lpstr>Metodik a lektor</vt:lpstr>
      <vt:lpstr>Administratívne náležitosti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Výdavky</vt:lpstr>
      <vt:lpstr>Prezentácia programu PowerPoint</vt:lpstr>
      <vt:lpstr>Prezentácia programu PowerPoint</vt:lpstr>
    </vt:vector>
  </TitlesOfParts>
  <Company>Asociácia pre mládež, vedu a techniku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MŠVVaŠ SR, sprostredkovateľský orgán pre operačný program Ľudské zdroje  Pre prioritnú os 1 Vzdelávanie OP ĽZ Programové obdobie 2014-2020  Centrum ďalšieho vzdelávania vedátorov ITMS2014+ kód projektu 312011D582</dc:title>
  <dc:creator>Gabriela Kukolová</dc:creator>
  <cp:lastModifiedBy>Gabriela Kukolová</cp:lastModifiedBy>
  <cp:revision>57</cp:revision>
  <dcterms:created xsi:type="dcterms:W3CDTF">2018-04-11T10:27:09Z</dcterms:created>
  <dcterms:modified xsi:type="dcterms:W3CDTF">2018-04-13T07:42:31Z</dcterms:modified>
</cp:coreProperties>
</file>