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6" r:id="rId4"/>
    <p:sldId id="259" r:id="rId5"/>
    <p:sldId id="282" r:id="rId6"/>
    <p:sldId id="258" r:id="rId7"/>
    <p:sldId id="283" r:id="rId8"/>
    <p:sldId id="268" r:id="rId9"/>
    <p:sldId id="284" r:id="rId10"/>
    <p:sldId id="269" r:id="rId11"/>
    <p:sldId id="285" r:id="rId12"/>
    <p:sldId id="270" r:id="rId13"/>
    <p:sldId id="271" r:id="rId14"/>
    <p:sldId id="286" r:id="rId15"/>
    <p:sldId id="272" r:id="rId16"/>
    <p:sldId id="274" r:id="rId17"/>
    <p:sldId id="287" r:id="rId18"/>
    <p:sldId id="276" r:id="rId19"/>
    <p:sldId id="288" r:id="rId20"/>
    <p:sldId id="275" r:id="rId21"/>
    <p:sldId id="277" r:id="rId22"/>
    <p:sldId id="289" r:id="rId23"/>
    <p:sldId id="280" r:id="rId24"/>
    <p:sldId id="281" r:id="rId25"/>
    <p:sldId id="291" r:id="rId26"/>
    <p:sldId id="290" r:id="rId2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966"/>
    <a:srgbClr val="FFFFFF"/>
    <a:srgbClr val="F6F6F6"/>
    <a:srgbClr val="FCFCFC"/>
    <a:srgbClr val="EFB82F"/>
    <a:srgbClr val="FFD356"/>
    <a:srgbClr val="CA3227"/>
    <a:srgbClr val="EA5B4B"/>
    <a:srgbClr val="8F8487"/>
    <a:srgbClr val="309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E315A563-90C5-4EF7-8813-FD5C47B05DF0}" type="datetimeFigureOut">
              <a:rPr lang="sk-SK" smtClean="0"/>
              <a:t>16. 8. 2018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2100537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315A563-90C5-4EF7-8813-FD5C47B05DF0}" type="datetimeFigureOut">
              <a:rPr lang="sk-SK" smtClean="0"/>
              <a:t>16. 8. 2018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2865098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315A563-90C5-4EF7-8813-FD5C47B05DF0}" type="datetimeFigureOut">
              <a:rPr lang="sk-SK" smtClean="0"/>
              <a:t>16. 8. 2018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3306996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315A563-90C5-4EF7-8813-FD5C47B05DF0}" type="datetimeFigureOut">
              <a:rPr lang="sk-SK" smtClean="0"/>
              <a:t>16. 8. 2018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2379532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E315A563-90C5-4EF7-8813-FD5C47B05DF0}" type="datetimeFigureOut">
              <a:rPr lang="sk-SK" smtClean="0"/>
              <a:t>16. 8. 2018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3319897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E315A563-90C5-4EF7-8813-FD5C47B05DF0}" type="datetimeFigureOut">
              <a:rPr lang="sk-SK" smtClean="0"/>
              <a:t>16. 8. 2018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1616024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E315A563-90C5-4EF7-8813-FD5C47B05DF0}" type="datetimeFigureOut">
              <a:rPr lang="sk-SK" smtClean="0"/>
              <a:t>16. 8. 2018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3040488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E315A563-90C5-4EF7-8813-FD5C47B05DF0}" type="datetimeFigureOut">
              <a:rPr lang="sk-SK" smtClean="0"/>
              <a:t>16. 8. 2018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1038576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315A563-90C5-4EF7-8813-FD5C47B05DF0}" type="datetimeFigureOut">
              <a:rPr lang="sk-SK" smtClean="0"/>
              <a:t>16. 8. 2018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2775850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E315A563-90C5-4EF7-8813-FD5C47B05DF0}" type="datetimeFigureOut">
              <a:rPr lang="sk-SK" smtClean="0"/>
              <a:t>16. 8. 2018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3822571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E315A563-90C5-4EF7-8813-FD5C47B05DF0}" type="datetimeFigureOut">
              <a:rPr lang="sk-SK" smtClean="0"/>
              <a:t>16. 8. 2018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5462D17-39A5-4DA4-909D-DC51687FC72F}" type="slidenum">
              <a:rPr lang="sk-SK" smtClean="0"/>
              <a:t>‹#›</a:t>
            </a:fld>
            <a:endParaRPr lang="sk-SK"/>
          </a:p>
        </p:txBody>
      </p:sp>
    </p:spTree>
    <p:extLst>
      <p:ext uri="{BB962C8B-B14F-4D97-AF65-F5344CB8AC3E}">
        <p14:creationId xmlns:p14="http://schemas.microsoft.com/office/powerpoint/2010/main" val="2604259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5A563-90C5-4EF7-8813-FD5C47B05DF0}" type="datetimeFigureOut">
              <a:rPr lang="sk-SK" smtClean="0"/>
              <a:t>16. 8. 2018</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62D17-39A5-4DA4-909D-DC51687FC72F}" type="slidenum">
              <a:rPr lang="sk-SK" smtClean="0"/>
              <a:t>‹#›</a:t>
            </a:fld>
            <a:endParaRPr lang="sk-SK"/>
          </a:p>
        </p:txBody>
      </p:sp>
    </p:spTree>
    <p:extLst>
      <p:ext uri="{BB962C8B-B14F-4D97-AF65-F5344CB8AC3E}">
        <p14:creationId xmlns:p14="http://schemas.microsoft.com/office/powerpoint/2010/main" val="114890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jpe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5.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29.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8.png"/><Relationship Id="rId5" Type="http://schemas.openxmlformats.org/officeDocument/2006/relationships/image" Target="../media/image32.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29.jpeg"/><Relationship Id="rId9" Type="http://schemas.openxmlformats.org/officeDocument/2006/relationships/image" Target="../media/image36.png"/><Relationship Id="rId14"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35.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50.jpeg"/><Relationship Id="rId5" Type="http://schemas.openxmlformats.org/officeDocument/2006/relationships/image" Target="../media/image32.png"/><Relationship Id="rId10" Type="http://schemas.openxmlformats.org/officeDocument/2006/relationships/image" Target="../media/image49.jpeg"/><Relationship Id="rId4" Type="http://schemas.openxmlformats.org/officeDocument/2006/relationships/image" Target="../media/image29.jpeg"/><Relationship Id="rId9" Type="http://schemas.openxmlformats.org/officeDocument/2006/relationships/image" Target="../media/image48.jpe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1.jpe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29.jpe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29.jpe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1.jpeg"/><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32.png"/><Relationship Id="rId9" Type="http://schemas.openxmlformats.org/officeDocument/2006/relationships/image" Target="../media/image58.png"/><Relationship Id="rId1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6.jpeg"/><Relationship Id="rId7" Type="http://schemas.openxmlformats.org/officeDocument/2006/relationships/image" Target="../media/image32.png"/><Relationship Id="rId12"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72.jpeg"/><Relationship Id="rId5" Type="http://schemas.openxmlformats.org/officeDocument/2006/relationships/image" Target="../media/image68.jpeg"/><Relationship Id="rId10" Type="http://schemas.openxmlformats.org/officeDocument/2006/relationships/image" Target="../media/image71.jpeg"/><Relationship Id="rId4" Type="http://schemas.openxmlformats.org/officeDocument/2006/relationships/image" Target="../media/image67.jpeg"/><Relationship Id="rId9" Type="http://schemas.openxmlformats.org/officeDocument/2006/relationships/image" Target="../media/image70.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1.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Skupina 17"/>
          <p:cNvGrpSpPr/>
          <p:nvPr/>
        </p:nvGrpSpPr>
        <p:grpSpPr>
          <a:xfrm>
            <a:off x="-2" y="0"/>
            <a:ext cx="12192002" cy="6858000"/>
            <a:chOff x="-2" y="0"/>
            <a:chExt cx="12192002" cy="6858000"/>
          </a:xfrm>
        </p:grpSpPr>
        <p:pic>
          <p:nvPicPr>
            <p:cNvPr id="19" name="Obrázo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Obdĺžnik 26"/>
            <p:cNvSpPr/>
            <p:nvPr/>
          </p:nvSpPr>
          <p:spPr>
            <a:xfrm>
              <a:off x="-2" y="715206"/>
              <a:ext cx="12192001" cy="497006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pic>
        <p:nvPicPr>
          <p:cNvPr id="25" name="Obrázo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Obdĺžnik 20"/>
          <p:cNvSpPr/>
          <p:nvPr/>
        </p:nvSpPr>
        <p:spPr>
          <a:xfrm>
            <a:off x="-2" y="5926936"/>
            <a:ext cx="12192002" cy="931064"/>
          </a:xfrm>
          <a:prstGeom prst="rect">
            <a:avLst/>
          </a:prstGeom>
          <a:solidFill>
            <a:srgbClr val="4D9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 name="Obdĺžnik 23"/>
          <p:cNvSpPr/>
          <p:nvPr/>
        </p:nvSpPr>
        <p:spPr>
          <a:xfrm>
            <a:off x="22413" y="604433"/>
            <a:ext cx="12236821" cy="3934909"/>
          </a:xfrm>
          <a:prstGeom prst="rect">
            <a:avLst/>
          </a:prstGeom>
          <a:solidFill>
            <a:schemeClr val="bg1">
              <a:alpha val="85000"/>
            </a:schemeClr>
          </a:solidFill>
          <a:ln>
            <a:noFill/>
          </a:ln>
          <a:effectLst>
            <a:outerShdw blurRad="304800" dist="2159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Obláčik 22"/>
          <p:cNvSpPr/>
          <p:nvPr/>
        </p:nvSpPr>
        <p:spPr>
          <a:xfrm>
            <a:off x="1365116" y="2323769"/>
            <a:ext cx="9314088" cy="2541396"/>
          </a:xfrm>
          <a:prstGeom prst="cloudCallout">
            <a:avLst>
              <a:gd name="adj1" fmla="val -31601"/>
              <a:gd name="adj2" fmla="val 77243"/>
            </a:avLst>
          </a:prstGeom>
          <a:solidFill>
            <a:srgbClr val="EFB82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Podnadpis 2"/>
          <p:cNvSpPr>
            <a:spLocks noGrp="1"/>
          </p:cNvSpPr>
          <p:nvPr>
            <p:ph type="subTitle" idx="1"/>
          </p:nvPr>
        </p:nvSpPr>
        <p:spPr>
          <a:xfrm>
            <a:off x="22413" y="913093"/>
            <a:ext cx="12373537" cy="1655762"/>
          </a:xfrm>
        </p:spPr>
        <p:txBody>
          <a:bodyPr>
            <a:normAutofit/>
          </a:bodyPr>
          <a:lstStyle/>
          <a:p>
            <a:r>
              <a:rPr lang="sk-SK" b="1" dirty="0" smtClean="0">
                <a:latin typeface="Century Gothic" panose="020B0502020202020204" pitchFamily="34" charset="0"/>
              </a:rPr>
              <a:t>ASOCIÁCIA PRE MLÁDEŽ, VEDU A TECHNIKU</a:t>
            </a:r>
          </a:p>
          <a:p>
            <a:r>
              <a:rPr lang="sk-SK" sz="2000" dirty="0" smtClean="0">
                <a:latin typeface="Century Gothic" panose="020B0502020202020204" pitchFamily="34" charset="0"/>
              </a:rPr>
              <a:t>Projekt: Centrum ďalšieho vzdelávania vedátorov </a:t>
            </a:r>
          </a:p>
          <a:p>
            <a:r>
              <a:rPr lang="sk-SK" sz="1400" dirty="0" smtClean="0">
                <a:latin typeface="Century Gothic" panose="020B0502020202020204" pitchFamily="34" charset="0"/>
              </a:rPr>
              <a:t>Sprostredkovateľský orgán OPĽZ – MŠVVŠ SR</a:t>
            </a:r>
            <a:br>
              <a:rPr lang="sk-SK" sz="1400" dirty="0" smtClean="0">
                <a:latin typeface="Century Gothic" panose="020B0502020202020204" pitchFamily="34" charset="0"/>
              </a:rPr>
            </a:br>
            <a:r>
              <a:rPr lang="sk-SK" sz="1400" dirty="0" smtClean="0">
                <a:latin typeface="Century Gothic" panose="020B0502020202020204" pitchFamily="34" charset="0"/>
              </a:rPr>
              <a:t>ITMS2014+ kód projektu 312011D582</a:t>
            </a:r>
            <a:endParaRPr lang="sk-SK" sz="1400" dirty="0">
              <a:latin typeface="Century Gothic" panose="020B0502020202020204" pitchFamily="34" charset="0"/>
            </a:endParaRPr>
          </a:p>
        </p:txBody>
      </p:sp>
      <p:grpSp>
        <p:nvGrpSpPr>
          <p:cNvPr id="22" name="Skupina 21"/>
          <p:cNvGrpSpPr/>
          <p:nvPr/>
        </p:nvGrpSpPr>
        <p:grpSpPr>
          <a:xfrm>
            <a:off x="44824" y="5686689"/>
            <a:ext cx="12192000" cy="1171311"/>
            <a:chOff x="1" y="5688105"/>
            <a:chExt cx="12192000" cy="1171311"/>
          </a:xfrm>
        </p:grpSpPr>
        <p:sp>
          <p:nvSpPr>
            <p:cNvPr id="14" name="Obdĺžnik 13"/>
            <p:cNvSpPr/>
            <p:nvPr/>
          </p:nvSpPr>
          <p:spPr>
            <a:xfrm>
              <a:off x="1" y="5688105"/>
              <a:ext cx="12192000" cy="1169893"/>
            </a:xfrm>
            <a:prstGeom prst="rect">
              <a:avLst/>
            </a:prstGeom>
            <a:solidFill>
              <a:schemeClr val="bg1">
                <a:alpha val="24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3" name="Skupina 12"/>
            <p:cNvGrpSpPr/>
            <p:nvPr/>
          </p:nvGrpSpPr>
          <p:grpSpPr>
            <a:xfrm>
              <a:off x="363071" y="5930544"/>
              <a:ext cx="11828928" cy="927456"/>
              <a:chOff x="363071" y="5930544"/>
              <a:chExt cx="11828928" cy="927456"/>
            </a:xfrm>
          </p:grpSpPr>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71" y="5930544"/>
                <a:ext cx="8592671" cy="927455"/>
              </a:xfrm>
              <a:prstGeom prst="rect">
                <a:avLst/>
              </a:prstGeom>
            </p:spPr>
          </p:pic>
          <p:sp>
            <p:nvSpPr>
              <p:cNvPr id="11" name="Obdĺžnik 10"/>
              <p:cNvSpPr/>
              <p:nvPr/>
            </p:nvSpPr>
            <p:spPr>
              <a:xfrm>
                <a:off x="9076764" y="5930544"/>
                <a:ext cx="3115235"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2" name="Obrázo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653" y="5785114"/>
              <a:ext cx="1478694" cy="1074302"/>
            </a:xfrm>
            <a:prstGeom prst="rect">
              <a:avLst/>
            </a:prstGeom>
          </p:spPr>
        </p:pic>
      </p:grpSp>
      <p:sp>
        <p:nvSpPr>
          <p:cNvPr id="15" name="Obdĺžnik 14"/>
          <p:cNvSpPr/>
          <p:nvPr/>
        </p:nvSpPr>
        <p:spPr>
          <a:xfrm>
            <a:off x="0" y="5930543"/>
            <a:ext cx="363069"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Nadpis 1"/>
          <p:cNvSpPr txBox="1">
            <a:spLocks/>
          </p:cNvSpPr>
          <p:nvPr/>
        </p:nvSpPr>
        <p:spPr>
          <a:xfrm>
            <a:off x="1250816" y="2926458"/>
            <a:ext cx="9144000" cy="1149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5400" b="1" dirty="0" smtClean="0">
                <a:solidFill>
                  <a:schemeClr val="accent1">
                    <a:lumMod val="50000"/>
                  </a:schemeClr>
                </a:solidFill>
                <a:latin typeface="Century Gothic" panose="020B0502020202020204" pitchFamily="34" charset="0"/>
              </a:rPr>
              <a:t>Môj experiment</a:t>
            </a:r>
            <a:endParaRPr lang="sk-SK" sz="5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3128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7" name="Obdĺžnik 26"/>
          <p:cNvSpPr/>
          <p:nvPr/>
        </p:nvSpPr>
        <p:spPr>
          <a:xfrm>
            <a:off x="-1" y="-12383"/>
            <a:ext cx="8798575" cy="689919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1" y="179865"/>
            <a:ext cx="8881994" cy="830997"/>
          </a:xfrm>
          <a:prstGeom prst="rect">
            <a:avLst/>
          </a:prstGeom>
          <a:solidFill>
            <a:srgbClr val="FBFBFB"/>
          </a:solidFill>
          <a:ln w="57150">
            <a:solidFill>
              <a:srgbClr val="F4CF73"/>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48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8" name="Obrázok 27"/>
          <p:cNvPicPr>
            <a:picLocks noChangeAspect="1"/>
          </p:cNvPicPr>
          <p:nvPr/>
        </p:nvPicPr>
        <p:blipFill rotWithShape="1">
          <a:blip r:embed="rId3" cstate="print">
            <a:extLst>
              <a:ext uri="{28A0092B-C50C-407E-A947-70E740481C1C}">
                <a14:useLocalDpi xmlns:a14="http://schemas.microsoft.com/office/drawing/2010/main" val="0"/>
              </a:ext>
            </a:extLst>
          </a:blip>
          <a:srcRect r="66386"/>
          <a:stretch/>
        </p:blipFill>
        <p:spPr>
          <a:xfrm>
            <a:off x="10555705" y="0"/>
            <a:ext cx="1682773" cy="6015820"/>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5"/>
            <a:chOff x="10057487" y="-16428"/>
            <a:chExt cx="784392" cy="3133925"/>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9467456" y="1872073"/>
              <a:ext cx="1906073"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Nápad</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172140" y="694575"/>
            <a:ext cx="8626433"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884056" y="1483335"/>
            <a:ext cx="7202600" cy="4218591"/>
          </a:xfrm>
          <a:prstGeom prst="rect">
            <a:avLst/>
          </a:prstGeom>
          <a:noFill/>
          <a:ln>
            <a:noFill/>
          </a:ln>
          <a:effectLst/>
        </p:spPr>
        <p:txBody>
          <a:bodyPr wrap="square">
            <a:spAutoFit/>
          </a:bodyPr>
          <a:lstStyle/>
          <a:p>
            <a:pPr>
              <a:lnSpc>
                <a:spcPct val="107000"/>
              </a:lnSpc>
              <a:spcAft>
                <a:spcPts val="0"/>
              </a:spcAft>
            </a:pPr>
            <a:r>
              <a:rPr lang="sk-SK"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 padá na zem vo forme dažďa alebo iných zrážok. </a:t>
            </a:r>
            <a:r>
              <a:rPr lang="sk-SK" b="1" dirty="0">
                <a:latin typeface="Century Gothic" panose="020B0502020202020204" pitchFamily="34" charset="0"/>
              </a:rPr>
              <a:t>Účelom projektu bolo určiť vplyv kyslého dažďa na rastliny. Predpokladal som, že keby boli rastliny vystavené kyslému dažďu, rástli by pomalšie. </a:t>
            </a:r>
            <a:r>
              <a:rPr lang="sk-SK" dirty="0">
                <a:latin typeface="Century Gothic" panose="020B0502020202020204" pitchFamily="34" charset="0"/>
              </a:rPr>
              <a:t>Deväť sadeníc vyrástlo zo semienok. Tri boli polievané čistou vodou a slúžili ako kontrolné. Tri boli polievané kyslou vodou (pH 4.5) a trom bola daná veľmi kyslá voda (pH 4.0). Rast rastlín bol pozorovaný každý piaty deň po dobu 20 dní. Rastliny polievané kyslou vodou rástli pomalšie ako kontrolné. Rastliny polievané veľmi kyslou vodou rástli najpomalšie a na 15. deň uschli. Týmto bola hypotéza potvrdená.</a:t>
            </a:r>
            <a:endParaRPr lang="sk-SK" sz="8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5679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14:presetBounceEnd="56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56000">
                                          <p:cBhvr additive="base">
                                            <p:cTn id="18"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8871" y="43997"/>
            <a:ext cx="12192002" cy="6040019"/>
          </a:xfrm>
          <a:custGeom>
            <a:avLst/>
            <a:gdLst>
              <a:gd name="connsiteX0" fmla="*/ 4571049 w 12192002"/>
              <a:gd name="connsiteY0" fmla="*/ 1041194 h 6040019"/>
              <a:gd name="connsiteX1" fmla="*/ 4222428 w 12192002"/>
              <a:gd name="connsiteY1" fmla="*/ 1389815 h 6040019"/>
              <a:gd name="connsiteX2" fmla="*/ 4222428 w 12192002"/>
              <a:gd name="connsiteY2" fmla="*/ 2784260 h 6040019"/>
              <a:gd name="connsiteX3" fmla="*/ 4571049 w 12192002"/>
              <a:gd name="connsiteY3" fmla="*/ 3132881 h 6040019"/>
              <a:gd name="connsiteX4" fmla="*/ 7928902 w 12192002"/>
              <a:gd name="connsiteY4" fmla="*/ 3132881 h 6040019"/>
              <a:gd name="connsiteX5" fmla="*/ 8277523 w 12192002"/>
              <a:gd name="connsiteY5" fmla="*/ 2784260 h 6040019"/>
              <a:gd name="connsiteX6" fmla="*/ 8277523 w 12192002"/>
              <a:gd name="connsiteY6" fmla="*/ 1389815 h 6040019"/>
              <a:gd name="connsiteX7" fmla="*/ 7928902 w 12192002"/>
              <a:gd name="connsiteY7" fmla="*/ 1041194 h 6040019"/>
              <a:gd name="connsiteX8" fmla="*/ 0 w 12192002"/>
              <a:gd name="connsiteY8" fmla="*/ 0 h 6040019"/>
              <a:gd name="connsiteX9" fmla="*/ 12192002 w 12192002"/>
              <a:gd name="connsiteY9" fmla="*/ 0 h 6040019"/>
              <a:gd name="connsiteX10" fmla="*/ 12192002 w 12192002"/>
              <a:gd name="connsiteY10" fmla="*/ 6040019 h 6040019"/>
              <a:gd name="connsiteX11" fmla="*/ 0 w 12192002"/>
              <a:gd name="connsiteY11" fmla="*/ 6040019 h 60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040019">
                <a:moveTo>
                  <a:pt x="4571049" y="1041194"/>
                </a:moveTo>
                <a:cubicBezTo>
                  <a:pt x="4378512" y="1041194"/>
                  <a:pt x="4222428" y="1197277"/>
                  <a:pt x="4222428" y="1389815"/>
                </a:cubicBezTo>
                <a:lnTo>
                  <a:pt x="4222428" y="2784260"/>
                </a:lnTo>
                <a:cubicBezTo>
                  <a:pt x="4222428" y="2976798"/>
                  <a:pt x="4378512" y="3132881"/>
                  <a:pt x="4571049" y="3132881"/>
                </a:cubicBezTo>
                <a:lnTo>
                  <a:pt x="7928902" y="3132881"/>
                </a:lnTo>
                <a:cubicBezTo>
                  <a:pt x="8121440" y="3132881"/>
                  <a:pt x="8277523" y="2976798"/>
                  <a:pt x="8277523" y="2784260"/>
                </a:cubicBezTo>
                <a:lnTo>
                  <a:pt x="8277523" y="1389815"/>
                </a:lnTo>
                <a:cubicBezTo>
                  <a:pt x="8277523" y="1197277"/>
                  <a:pt x="8121440" y="1041194"/>
                  <a:pt x="7928902" y="1041194"/>
                </a:cubicBezTo>
                <a:close/>
                <a:moveTo>
                  <a:pt x="0" y="0"/>
                </a:moveTo>
                <a:lnTo>
                  <a:pt x="12192002" y="0"/>
                </a:lnTo>
                <a:lnTo>
                  <a:pt x="12192002" y="6040019"/>
                </a:lnTo>
                <a:lnTo>
                  <a:pt x="0" y="6040019"/>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364601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47" name="Obdĺžnik 46"/>
          <p:cNvSpPr/>
          <p:nvPr/>
        </p:nvSpPr>
        <p:spPr>
          <a:xfrm>
            <a:off x="4886426" y="0"/>
            <a:ext cx="5699777" cy="5984571"/>
          </a:xfrm>
          <a:prstGeom prst="rect">
            <a:avLst/>
          </a:prstGeom>
          <a:pattFill prst="lgGrid">
            <a:fgClr>
              <a:schemeClr val="bg1">
                <a:lumMod val="75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64" name="Obrázok 63"/>
          <p:cNvPicPr>
            <a:picLocks noChangeAspect="1"/>
          </p:cNvPicPr>
          <p:nvPr/>
        </p:nvPicPr>
        <p:blipFill rotWithShape="1">
          <a:blip r:embed="rId3" cstate="print">
            <a:extLst>
              <a:ext uri="{28A0092B-C50C-407E-A947-70E740481C1C}">
                <a14:useLocalDpi xmlns:a14="http://schemas.microsoft.com/office/drawing/2010/main" val="0"/>
              </a:ext>
            </a:extLst>
          </a:blip>
          <a:srcRect l="34246" r="33282"/>
          <a:stretch/>
        </p:blipFill>
        <p:spPr>
          <a:xfrm>
            <a:off x="10579534" y="-13548"/>
            <a:ext cx="1607118" cy="6015820"/>
          </a:xfrm>
          <a:prstGeom prst="rect">
            <a:avLst/>
          </a:prstGeom>
        </p:spPr>
      </p:pic>
      <p:sp>
        <p:nvSpPr>
          <p:cNvPr id="27" name="Obdĺžnik 26"/>
          <p:cNvSpPr/>
          <p:nvPr/>
        </p:nvSpPr>
        <p:spPr>
          <a:xfrm>
            <a:off x="-1" y="-12383"/>
            <a:ext cx="4874411" cy="6899193"/>
          </a:xfrm>
          <a:prstGeom prst="rect">
            <a:avLst/>
          </a:prstGeom>
          <a:solidFill>
            <a:srgbClr val="309AA9">
              <a:alpha val="70000"/>
            </a:srgbClr>
          </a:solidFill>
          <a:ln>
            <a:solidFill>
              <a:srgbClr val="30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5193862" cy="769441"/>
          </a:xfrm>
          <a:prstGeom prst="rect">
            <a:avLst/>
          </a:prstGeom>
          <a:solidFill>
            <a:srgbClr val="FBFBFB"/>
          </a:solidFill>
          <a:ln w="57150">
            <a:solidFill>
              <a:srgbClr val="309AA8"/>
            </a:solidFill>
          </a:ln>
        </p:spPr>
        <p:txBody>
          <a:bodyPr wrap="square" rtlCol="0">
            <a:spAutoFit/>
          </a:bodyPr>
          <a:lstStyle/>
          <a:p>
            <a:pPr algn="ctr"/>
            <a:r>
              <a:rPr lang="sk-SK" sz="4400" dirty="0">
                <a:solidFill>
                  <a:schemeClr val="tx1">
                    <a:lumMod val="65000"/>
                    <a:lumOff val="35000"/>
                  </a:schemeClr>
                </a:solidFill>
                <a:latin typeface="Gungsuh" panose="02030600000101010101" pitchFamily="18" charset="-127"/>
                <a:ea typeface="Gungsuh" panose="02030600000101010101" pitchFamily="18" charset="-127"/>
              </a:rPr>
              <a:t>z</a:t>
            </a:r>
            <a:r>
              <a:rPr lang="sk-SK" sz="4400" dirty="0" smtClean="0">
                <a:solidFill>
                  <a:schemeClr val="tx1">
                    <a:lumMod val="65000"/>
                    <a:lumOff val="35000"/>
                  </a:schemeClr>
                </a:solidFill>
                <a:latin typeface="Gungsuh" panose="02030600000101010101" pitchFamily="18" charset="-127"/>
                <a:ea typeface="Gungsuh" panose="02030600000101010101" pitchFamily="18" charset="-127"/>
              </a:rPr>
              <a:t>ber informácií</a:t>
            </a:r>
            <a:endParaRPr lang="sk-SK" sz="4400" dirty="0">
              <a:solidFill>
                <a:schemeClr val="tx1">
                  <a:lumMod val="65000"/>
                  <a:lumOff val="35000"/>
                </a:schemeClr>
              </a:solidFill>
              <a:latin typeface="Gungsuh" panose="02030600000101010101" pitchFamily="18" charset="-127"/>
              <a:ea typeface="Gungsuh" panose="02030600000101010101" pitchFamily="18" charset="-127"/>
            </a:endParaRPr>
          </a:p>
        </p:txBody>
      </p:sp>
      <p:grpSp>
        <p:nvGrpSpPr>
          <p:cNvPr id="11" name="Skupina 10"/>
          <p:cNvGrpSpPr/>
          <p:nvPr/>
        </p:nvGrpSpPr>
        <p:grpSpPr>
          <a:xfrm>
            <a:off x="-1" y="572975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6"/>
            <a:chOff x="10057487" y="-16428"/>
            <a:chExt cx="784392" cy="3133926"/>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8867935" y="1272552"/>
              <a:ext cx="3105116"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Pozorovanie</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309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283270" y="734962"/>
            <a:ext cx="4493809"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696970" y="1612232"/>
            <a:ext cx="3666407" cy="3689408"/>
          </a:xfrm>
          <a:prstGeom prst="rect">
            <a:avLst/>
          </a:prstGeom>
          <a:noFill/>
          <a:ln>
            <a:noFill/>
          </a:ln>
          <a:effectLst/>
        </p:spPr>
        <p:txBody>
          <a:bodyPr wrap="square">
            <a:spAutoFit/>
          </a:bodyPr>
          <a:lstStyle/>
          <a:p>
            <a:pPr>
              <a:lnSpc>
                <a:spcPct val="107000"/>
              </a:lnSpc>
              <a:spcAft>
                <a:spcPts val="0"/>
              </a:spcAft>
            </a:pPr>
            <a:r>
              <a:rPr lang="sk-SK" sz="20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Urobil som kvantitatívne a kvalitatívne pozorovanie. </a:t>
            </a:r>
          </a:p>
          <a:p>
            <a:pPr>
              <a:lnSpc>
                <a:spcPct val="107000"/>
              </a:lnSpc>
              <a:spcAft>
                <a:spcPts val="0"/>
              </a:spcAft>
            </a:pPr>
            <a:r>
              <a:rPr lang="sk-SK" sz="20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Zasadil som deväť semienok nechtíka lekárskeho. </a:t>
            </a:r>
            <a:endParaRPr lang="sk-SK" sz="20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0"/>
              </a:spcAft>
            </a:pPr>
            <a:endParaRPr lang="sk-SK" sz="20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0"/>
              </a:spcAft>
            </a:pPr>
            <a:r>
              <a:rPr lang="sk-SK" sz="20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Každých </a:t>
            </a:r>
            <a:r>
              <a:rPr lang="sk-SK" sz="20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päť dní som meral a zaznamenával výšku, farbu, veľkosti stebla a listov každej rastliny.</a:t>
            </a:r>
          </a:p>
          <a:p>
            <a:pPr>
              <a:lnSpc>
                <a:spcPct val="107000"/>
              </a:lnSpc>
              <a:spcAft>
                <a:spcPts val="0"/>
              </a:spcAft>
            </a:pPr>
            <a:r>
              <a:rPr lang="sk-SK" sz="20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Výsledky som upravil do grafu.</a:t>
            </a:r>
          </a:p>
        </p:txBody>
      </p:sp>
      <p:sp>
        <p:nvSpPr>
          <p:cNvPr id="4" name="Obdĺžnik 3"/>
          <p:cNvSpPr/>
          <p:nvPr/>
        </p:nvSpPr>
        <p:spPr>
          <a:xfrm>
            <a:off x="5702332" y="673547"/>
            <a:ext cx="4599015" cy="364972"/>
          </a:xfrm>
          <a:prstGeom prst="rect">
            <a:avLst/>
          </a:prstGeom>
        </p:spPr>
        <p:txBody>
          <a:bodyPr wrap="square">
            <a:spAutoFit/>
          </a:bodyPr>
          <a:lstStyle/>
          <a:p>
            <a:pPr>
              <a:lnSpc>
                <a:spcPct val="107000"/>
              </a:lnSpc>
              <a:spcAft>
                <a:spcPts val="0"/>
              </a:spcAft>
            </a:pPr>
            <a:r>
              <a:rPr lang="sk-SK" b="1" u="sng"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Polial som rastliny </a:t>
            </a:r>
            <a:r>
              <a:rPr lang="sk-SK" b="1" u="sng"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a:t>
            </a:r>
            <a:endParaRPr lang="sk-SK" b="1" u="sng"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7" name="Skupina 6"/>
          <p:cNvGrpSpPr/>
          <p:nvPr/>
        </p:nvGrpSpPr>
        <p:grpSpPr>
          <a:xfrm>
            <a:off x="5023699" y="1247260"/>
            <a:ext cx="4993571" cy="1302876"/>
            <a:chOff x="5023699" y="1247260"/>
            <a:chExt cx="4993571" cy="1302876"/>
          </a:xfrm>
        </p:grpSpPr>
        <p:grpSp>
          <p:nvGrpSpPr>
            <p:cNvPr id="19" name="Skupina 18"/>
            <p:cNvGrpSpPr/>
            <p:nvPr/>
          </p:nvGrpSpPr>
          <p:grpSpPr>
            <a:xfrm>
              <a:off x="6955560" y="1787813"/>
              <a:ext cx="2551249" cy="762323"/>
              <a:chOff x="5131848" y="1968001"/>
              <a:chExt cx="2551249" cy="762323"/>
            </a:xfrm>
          </p:grpSpPr>
          <p:pic>
            <p:nvPicPr>
              <p:cNvPr id="37" name="Obrázok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5897" y="1968001"/>
                <a:ext cx="757200" cy="757200"/>
              </a:xfrm>
              <a:prstGeom prst="rect">
                <a:avLst/>
              </a:prstGeom>
            </p:spPr>
          </p:pic>
          <p:pic>
            <p:nvPicPr>
              <p:cNvPr id="38" name="Obrázok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5042" y="1973124"/>
                <a:ext cx="757200" cy="757200"/>
              </a:xfrm>
              <a:prstGeom prst="rect">
                <a:avLst/>
              </a:prstGeom>
            </p:spPr>
          </p:pic>
          <p:pic>
            <p:nvPicPr>
              <p:cNvPr id="39" name="Obrázok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1848" y="1973124"/>
                <a:ext cx="757200" cy="757200"/>
              </a:xfrm>
              <a:prstGeom prst="rect">
                <a:avLst/>
              </a:prstGeom>
            </p:spPr>
          </p:pic>
        </p:grpSp>
        <p:sp>
          <p:nvSpPr>
            <p:cNvPr id="41" name="Obdĺžnik 40"/>
            <p:cNvSpPr/>
            <p:nvPr/>
          </p:nvSpPr>
          <p:spPr>
            <a:xfrm>
              <a:off x="5023699" y="1247260"/>
              <a:ext cx="4993571" cy="388696"/>
            </a:xfrm>
            <a:prstGeom prst="rect">
              <a:avLst/>
            </a:prstGeom>
          </p:spPr>
          <p:txBody>
            <a:bodyPr wrap="square">
              <a:spAutoFit/>
            </a:bodyPr>
            <a:lstStyle/>
            <a:p>
              <a:pPr>
                <a:lnSpc>
                  <a:spcPct val="107000"/>
                </a:lnSpc>
                <a:spcAft>
                  <a:spcPts val="0"/>
                </a:spcAft>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r>
                <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~7.0</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8" name="Skupina 7"/>
          <p:cNvGrpSpPr/>
          <p:nvPr/>
        </p:nvGrpSpPr>
        <p:grpSpPr>
          <a:xfrm>
            <a:off x="5060349" y="2847092"/>
            <a:ext cx="4603783" cy="1269972"/>
            <a:chOff x="5060349" y="2847092"/>
            <a:chExt cx="4603783" cy="1269972"/>
          </a:xfrm>
        </p:grpSpPr>
        <p:sp>
          <p:nvSpPr>
            <p:cNvPr id="42" name="Obdĺžnik 41"/>
            <p:cNvSpPr/>
            <p:nvPr/>
          </p:nvSpPr>
          <p:spPr>
            <a:xfrm>
              <a:off x="5060349" y="2847092"/>
              <a:ext cx="4603783" cy="388696"/>
            </a:xfrm>
            <a:prstGeom prst="rect">
              <a:avLst/>
            </a:prstGeom>
          </p:spPr>
          <p:txBody>
            <a:bodyPr wrap="square">
              <a:spAutoFit/>
            </a:bodyPr>
            <a:lstStyle/>
            <a:p>
              <a:pPr>
                <a:lnSpc>
                  <a:spcPct val="107000"/>
                </a:lnSpc>
                <a:spcAft>
                  <a:spcPts val="0"/>
                </a:spcAft>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r>
                <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 4.5)</a:t>
              </a:r>
            </a:p>
          </p:txBody>
        </p:sp>
        <p:grpSp>
          <p:nvGrpSpPr>
            <p:cNvPr id="21" name="Skupina 20"/>
            <p:cNvGrpSpPr/>
            <p:nvPr/>
          </p:nvGrpSpPr>
          <p:grpSpPr>
            <a:xfrm>
              <a:off x="6979115" y="3354741"/>
              <a:ext cx="2551249" cy="762323"/>
              <a:chOff x="5128085" y="3569080"/>
              <a:chExt cx="2551249" cy="762323"/>
            </a:xfrm>
          </p:grpSpPr>
          <p:pic>
            <p:nvPicPr>
              <p:cNvPr id="44" name="Obrázok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45" name="Obrázok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46" name="Obrázok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grpSp>
        <p:nvGrpSpPr>
          <p:cNvPr id="26" name="Skupina 25"/>
          <p:cNvGrpSpPr/>
          <p:nvPr/>
        </p:nvGrpSpPr>
        <p:grpSpPr>
          <a:xfrm>
            <a:off x="5047854" y="4398288"/>
            <a:ext cx="5398025" cy="1298500"/>
            <a:chOff x="5047854" y="4398288"/>
            <a:chExt cx="5398025" cy="1298500"/>
          </a:xfrm>
        </p:grpSpPr>
        <p:sp>
          <p:nvSpPr>
            <p:cNvPr id="43" name="Obdĺžnik 42"/>
            <p:cNvSpPr/>
            <p:nvPr/>
          </p:nvSpPr>
          <p:spPr>
            <a:xfrm>
              <a:off x="5047854" y="4398288"/>
              <a:ext cx="5398025" cy="365869"/>
            </a:xfrm>
            <a:prstGeom prst="rect">
              <a:avLst/>
            </a:prstGeom>
          </p:spPr>
          <p:txBody>
            <a:bodyPr wrap="square">
              <a:spAutoFit/>
            </a:bodyPr>
            <a:lstStyle/>
            <a:p>
              <a:pPr>
                <a:lnSpc>
                  <a:spcPct val="107000"/>
                </a:lnSpc>
                <a:spcAft>
                  <a:spcPts val="0"/>
                </a:spcAft>
              </a:pP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r>
                <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40" name="Skupina 39"/>
            <p:cNvGrpSpPr/>
            <p:nvPr/>
          </p:nvGrpSpPr>
          <p:grpSpPr>
            <a:xfrm>
              <a:off x="7017949" y="4934465"/>
              <a:ext cx="2551249" cy="762323"/>
              <a:chOff x="5131848" y="5109688"/>
              <a:chExt cx="2551249" cy="762323"/>
            </a:xfrm>
          </p:grpSpPr>
          <p:pic>
            <p:nvPicPr>
              <p:cNvPr id="48" name="Obrázok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49" name="Obrázok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50" name="Obrázok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grpSp>
      <p:pic>
        <p:nvPicPr>
          <p:cNvPr id="2068" name="Picture 20" descr="VÃ½sledok vyhÄ¾adÃ¡vania obrÃ¡zkov pre dopyt test-tube vecto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822919" y="163021"/>
            <a:ext cx="1090380" cy="106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92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1" fill="hold" nodeType="afterEffect" p14:presetBounceEnd="56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56000">
                                          <p:cBhvr additive="base">
                                            <p:cTn id="15"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1500"/>
                                            <p:tgtEl>
                                              <p:spTgt spid="6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7750"/>
                                </p:stCondLst>
                                <p:childTnLst>
                                  <p:par>
                                    <p:cTn id="32" presetID="42"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68"/>
                                            </p:tgtEl>
                                            <p:attrNameLst>
                                              <p:attrName>style.visibility</p:attrName>
                                            </p:attrNameLst>
                                          </p:cBhvr>
                                          <p:to>
                                            <p:strVal val="visible"/>
                                          </p:to>
                                        </p:set>
                                        <p:animEffect transition="in" filter="fade">
                                          <p:cBhvr>
                                            <p:cTn id="39" dur="1000"/>
                                            <p:tgtEl>
                                              <p:spTgt spid="2068"/>
                                            </p:tgtEl>
                                          </p:cBhvr>
                                        </p:animEffect>
                                        <p:anim calcmode="lin" valueType="num">
                                          <p:cBhvr>
                                            <p:cTn id="40" dur="1000" fill="hold"/>
                                            <p:tgtEl>
                                              <p:spTgt spid="2068"/>
                                            </p:tgtEl>
                                            <p:attrNameLst>
                                              <p:attrName>ppt_x</p:attrName>
                                            </p:attrNameLst>
                                          </p:cBhvr>
                                          <p:tavLst>
                                            <p:tav tm="0">
                                              <p:val>
                                                <p:strVal val="#ppt_x"/>
                                              </p:val>
                                            </p:tav>
                                            <p:tav tm="100000">
                                              <p:val>
                                                <p:strVal val="#ppt_x"/>
                                              </p:val>
                                            </p:tav>
                                          </p:tavLst>
                                        </p:anim>
                                        <p:anim calcmode="lin" valueType="num">
                                          <p:cBhvr>
                                            <p:cTn id="41" dur="1000" fill="hold"/>
                                            <p:tgtEl>
                                              <p:spTgt spid="2068"/>
                                            </p:tgtEl>
                                            <p:attrNameLst>
                                              <p:attrName>ppt_y</p:attrName>
                                            </p:attrNameLst>
                                          </p:cBhvr>
                                          <p:tavLst>
                                            <p:tav tm="0">
                                              <p:val>
                                                <p:strVal val="#ppt_y+.1"/>
                                              </p:val>
                                            </p:tav>
                                            <p:tav tm="100000">
                                              <p:val>
                                                <p:strVal val="#ppt_y"/>
                                              </p:val>
                                            </p:tav>
                                          </p:tavLst>
                                        </p:anim>
                                      </p:childTnLst>
                                    </p:cTn>
                                  </p:par>
                                </p:childTnLst>
                              </p:cTn>
                            </p:par>
                            <p:par>
                              <p:cTn id="42" fill="hold">
                                <p:stCondLst>
                                  <p:cond delay="875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9750"/>
                                </p:stCondLst>
                                <p:childTnLst>
                                  <p:par>
                                    <p:cTn id="49" presetID="42"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10750"/>
                                </p:stCondLst>
                                <p:childTnLst>
                                  <p:par>
                                    <p:cTn id="55" presetID="42"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7" grpId="0" animBg="1"/>
          <p:bldP spid="6" grpId="0" animBg="1"/>
          <p:bldP spid="5"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1500"/>
                                            <p:tgtEl>
                                              <p:spTgt spid="6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7750"/>
                                </p:stCondLst>
                                <p:childTnLst>
                                  <p:par>
                                    <p:cTn id="32" presetID="42"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68"/>
                                            </p:tgtEl>
                                            <p:attrNameLst>
                                              <p:attrName>style.visibility</p:attrName>
                                            </p:attrNameLst>
                                          </p:cBhvr>
                                          <p:to>
                                            <p:strVal val="visible"/>
                                          </p:to>
                                        </p:set>
                                        <p:animEffect transition="in" filter="fade">
                                          <p:cBhvr>
                                            <p:cTn id="39" dur="1000"/>
                                            <p:tgtEl>
                                              <p:spTgt spid="2068"/>
                                            </p:tgtEl>
                                          </p:cBhvr>
                                        </p:animEffect>
                                        <p:anim calcmode="lin" valueType="num">
                                          <p:cBhvr>
                                            <p:cTn id="40" dur="1000" fill="hold"/>
                                            <p:tgtEl>
                                              <p:spTgt spid="2068"/>
                                            </p:tgtEl>
                                            <p:attrNameLst>
                                              <p:attrName>ppt_x</p:attrName>
                                            </p:attrNameLst>
                                          </p:cBhvr>
                                          <p:tavLst>
                                            <p:tav tm="0">
                                              <p:val>
                                                <p:strVal val="#ppt_x"/>
                                              </p:val>
                                            </p:tav>
                                            <p:tav tm="100000">
                                              <p:val>
                                                <p:strVal val="#ppt_x"/>
                                              </p:val>
                                            </p:tav>
                                          </p:tavLst>
                                        </p:anim>
                                        <p:anim calcmode="lin" valueType="num">
                                          <p:cBhvr>
                                            <p:cTn id="41" dur="1000" fill="hold"/>
                                            <p:tgtEl>
                                              <p:spTgt spid="2068"/>
                                            </p:tgtEl>
                                            <p:attrNameLst>
                                              <p:attrName>ppt_y</p:attrName>
                                            </p:attrNameLst>
                                          </p:cBhvr>
                                          <p:tavLst>
                                            <p:tav tm="0">
                                              <p:val>
                                                <p:strVal val="#ppt_y+.1"/>
                                              </p:val>
                                            </p:tav>
                                            <p:tav tm="100000">
                                              <p:val>
                                                <p:strVal val="#ppt_y"/>
                                              </p:val>
                                            </p:tav>
                                          </p:tavLst>
                                        </p:anim>
                                      </p:childTnLst>
                                    </p:cTn>
                                  </p:par>
                                </p:childTnLst>
                              </p:cTn>
                            </p:par>
                            <p:par>
                              <p:cTn id="42" fill="hold">
                                <p:stCondLst>
                                  <p:cond delay="875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9750"/>
                                </p:stCondLst>
                                <p:childTnLst>
                                  <p:par>
                                    <p:cTn id="49" presetID="42"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10750"/>
                                </p:stCondLst>
                                <p:childTnLst>
                                  <p:par>
                                    <p:cTn id="55" presetID="42"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7" grpId="0" animBg="1"/>
          <p:bldP spid="6" grpId="0" animBg="1"/>
          <p:bldP spid="5" grpId="0"/>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53" name="Obrázok 52"/>
          <p:cNvPicPr>
            <a:picLocks noChangeAspect="1"/>
          </p:cNvPicPr>
          <p:nvPr/>
        </p:nvPicPr>
        <p:blipFill rotWithShape="1">
          <a:blip r:embed="rId3" cstate="print">
            <a:extLst>
              <a:ext uri="{28A0092B-C50C-407E-A947-70E740481C1C}">
                <a14:useLocalDpi xmlns:a14="http://schemas.microsoft.com/office/drawing/2010/main" val="0"/>
              </a:ext>
            </a:extLst>
          </a:blip>
          <a:srcRect l="34246" r="33282"/>
          <a:stretch/>
        </p:blipFill>
        <p:spPr>
          <a:xfrm>
            <a:off x="10581773" y="-34267"/>
            <a:ext cx="1678303" cy="6015820"/>
          </a:xfrm>
          <a:prstGeom prst="rect">
            <a:avLst/>
          </a:prstGeom>
        </p:spPr>
      </p:pic>
      <p:sp>
        <p:nvSpPr>
          <p:cNvPr id="27" name="Obdĺžnik 26"/>
          <p:cNvSpPr/>
          <p:nvPr/>
        </p:nvSpPr>
        <p:spPr>
          <a:xfrm>
            <a:off x="-1" y="-12383"/>
            <a:ext cx="4874411" cy="6899193"/>
          </a:xfrm>
          <a:prstGeom prst="rect">
            <a:avLst/>
          </a:prstGeom>
          <a:solidFill>
            <a:srgbClr val="309AA9">
              <a:alpha val="70000"/>
            </a:srgbClr>
          </a:solidFill>
          <a:ln>
            <a:solidFill>
              <a:srgbClr val="30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5193862" cy="769441"/>
          </a:xfrm>
          <a:prstGeom prst="rect">
            <a:avLst/>
          </a:prstGeom>
          <a:solidFill>
            <a:srgbClr val="FBFBFB"/>
          </a:solidFill>
          <a:ln w="57150">
            <a:solidFill>
              <a:srgbClr val="309AA8"/>
            </a:solidFill>
          </a:ln>
        </p:spPr>
        <p:txBody>
          <a:bodyPr wrap="square" rtlCol="0">
            <a:spAutoFit/>
          </a:bodyPr>
          <a:lstStyle/>
          <a:p>
            <a:pPr algn="ctr"/>
            <a:r>
              <a:rPr lang="sk-SK" sz="4400" dirty="0" smtClean="0">
                <a:solidFill>
                  <a:schemeClr val="tx1">
                    <a:lumMod val="65000"/>
                    <a:lumOff val="35000"/>
                  </a:schemeClr>
                </a:solidFill>
                <a:latin typeface="Gungsuh" panose="02030600000101010101" pitchFamily="18" charset="-127"/>
                <a:ea typeface="Gungsuh" panose="02030600000101010101" pitchFamily="18" charset="-127"/>
              </a:rPr>
              <a:t>Grafy, obrázky</a:t>
            </a:r>
            <a:endParaRPr lang="sk-SK" sz="4400" dirty="0">
              <a:solidFill>
                <a:schemeClr val="tx1">
                  <a:lumMod val="65000"/>
                  <a:lumOff val="35000"/>
                </a:schemeClr>
              </a:solidFill>
              <a:latin typeface="Gungsuh" panose="02030600000101010101" pitchFamily="18" charset="-127"/>
              <a:ea typeface="Gungsuh" panose="02030600000101010101" pitchFamily="18" charset="-127"/>
            </a:endParaRPr>
          </a:p>
        </p:txBody>
      </p:sp>
      <p:grpSp>
        <p:nvGrpSpPr>
          <p:cNvPr id="11" name="Skupina 10"/>
          <p:cNvGrpSpPr/>
          <p:nvPr/>
        </p:nvGrpSpPr>
        <p:grpSpPr>
          <a:xfrm>
            <a:off x="-1" y="572975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6"/>
            <a:chOff x="10057487" y="-16428"/>
            <a:chExt cx="784392" cy="3133926"/>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8867935" y="1272552"/>
              <a:ext cx="3105116"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Pozorovanie</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309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7174" name="Picture 6" descr="VÃ½sledok vyhÄ¾adÃ¡vania obrÃ¡zkov pre dopyt ph stupn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314" y="1071153"/>
            <a:ext cx="4703483" cy="250196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Skupina 29"/>
          <p:cNvGrpSpPr/>
          <p:nvPr/>
        </p:nvGrpSpPr>
        <p:grpSpPr>
          <a:xfrm>
            <a:off x="96089" y="3682497"/>
            <a:ext cx="4874336" cy="1937877"/>
            <a:chOff x="5004098" y="1436914"/>
            <a:chExt cx="4874336" cy="1937877"/>
          </a:xfrm>
        </p:grpSpPr>
        <p:pic>
          <p:nvPicPr>
            <p:cNvPr id="7172" name="Picture 4" descr="SÃºvisiaci obrÃ¡zok"/>
            <p:cNvPicPr>
              <a:picLocks noChangeAspect="1" noChangeArrowheads="1"/>
            </p:cNvPicPr>
            <p:nvPr/>
          </p:nvPicPr>
          <p:blipFill rotWithShape="1">
            <a:blip r:embed="rId7">
              <a:extLst>
                <a:ext uri="{28A0092B-C50C-407E-A947-70E740481C1C}">
                  <a14:useLocalDpi xmlns:a14="http://schemas.microsoft.com/office/drawing/2010/main" val="0"/>
                </a:ext>
              </a:extLst>
            </a:blip>
            <a:srcRect l="24974" t="11537" r="-1845" b="-617"/>
            <a:stretch/>
          </p:blipFill>
          <p:spPr bwMode="auto">
            <a:xfrm>
              <a:off x="5004098" y="1436914"/>
              <a:ext cx="4874336" cy="1937877"/>
            </a:xfrm>
            <a:prstGeom prst="rect">
              <a:avLst/>
            </a:prstGeom>
            <a:noFill/>
            <a:extLst>
              <a:ext uri="{909E8E84-426E-40DD-AFC4-6F175D3DCCD1}">
                <a14:hiddenFill xmlns:a14="http://schemas.microsoft.com/office/drawing/2010/main">
                  <a:solidFill>
                    <a:srgbClr val="FFFFFF"/>
                  </a:solidFill>
                </a14:hiddenFill>
              </a:ext>
            </a:extLst>
          </p:spPr>
        </p:pic>
        <p:sp>
          <p:nvSpPr>
            <p:cNvPr id="26" name="BlokTextu 25"/>
            <p:cNvSpPr txBox="1"/>
            <p:nvPr/>
          </p:nvSpPr>
          <p:spPr>
            <a:xfrm>
              <a:off x="5430940" y="2957917"/>
              <a:ext cx="737961" cy="338554"/>
            </a:xfrm>
            <a:prstGeom prst="rect">
              <a:avLst/>
            </a:prstGeom>
            <a:solidFill>
              <a:srgbClr val="8F8487"/>
            </a:solidFill>
            <a:ln>
              <a:solidFill>
                <a:srgbClr val="FFC000"/>
              </a:solidFill>
            </a:ln>
          </p:spPr>
          <p:txBody>
            <a:bodyPr wrap="square" rtlCol="0">
              <a:spAutoFit/>
            </a:bodyPr>
            <a:lstStyle/>
            <a:p>
              <a:pPr algn="ctr"/>
              <a:r>
                <a:rPr lang="sk-SK" sz="1600" b="1" dirty="0" smtClean="0">
                  <a:latin typeface="Century Gothic" panose="020B0502020202020204" pitchFamily="34" charset="0"/>
                </a:rPr>
                <a:t>7 ph</a:t>
              </a:r>
              <a:endParaRPr lang="sk-SK" sz="1600" b="1" dirty="0">
                <a:latin typeface="Century Gothic" panose="020B0502020202020204" pitchFamily="34" charset="0"/>
              </a:endParaRPr>
            </a:p>
          </p:txBody>
        </p:sp>
        <p:sp>
          <p:nvSpPr>
            <p:cNvPr id="51" name="BlokTextu 50"/>
            <p:cNvSpPr txBox="1"/>
            <p:nvPr/>
          </p:nvSpPr>
          <p:spPr>
            <a:xfrm>
              <a:off x="7122189" y="2954482"/>
              <a:ext cx="803843" cy="338554"/>
            </a:xfrm>
            <a:prstGeom prst="rect">
              <a:avLst/>
            </a:prstGeom>
            <a:solidFill>
              <a:srgbClr val="8F8487"/>
            </a:solidFill>
            <a:ln>
              <a:solidFill>
                <a:srgbClr val="FFC000"/>
              </a:solidFill>
            </a:ln>
          </p:spPr>
          <p:txBody>
            <a:bodyPr wrap="square" rtlCol="0">
              <a:spAutoFit/>
            </a:bodyPr>
            <a:lstStyle/>
            <a:p>
              <a:pPr algn="ctr"/>
              <a:r>
                <a:rPr lang="sk-SK" sz="1600" b="1" dirty="0" smtClean="0">
                  <a:latin typeface="Century Gothic" panose="020B0502020202020204" pitchFamily="34" charset="0"/>
                </a:rPr>
                <a:t>4,5 ph</a:t>
              </a:r>
              <a:endParaRPr lang="sk-SK" sz="1600" b="1" dirty="0">
                <a:latin typeface="Century Gothic" panose="020B0502020202020204" pitchFamily="34" charset="0"/>
              </a:endParaRPr>
            </a:p>
          </p:txBody>
        </p:sp>
        <p:sp>
          <p:nvSpPr>
            <p:cNvPr id="52" name="BlokTextu 51"/>
            <p:cNvSpPr txBox="1"/>
            <p:nvPr/>
          </p:nvSpPr>
          <p:spPr>
            <a:xfrm>
              <a:off x="8725940" y="2935838"/>
              <a:ext cx="803843" cy="338554"/>
            </a:xfrm>
            <a:prstGeom prst="rect">
              <a:avLst/>
            </a:prstGeom>
            <a:solidFill>
              <a:srgbClr val="8F8487"/>
            </a:solidFill>
            <a:ln>
              <a:solidFill>
                <a:srgbClr val="FFC000"/>
              </a:solidFill>
            </a:ln>
          </p:spPr>
          <p:txBody>
            <a:bodyPr wrap="square" rtlCol="0">
              <a:spAutoFit/>
            </a:bodyPr>
            <a:lstStyle/>
            <a:p>
              <a:pPr algn="ctr"/>
              <a:r>
                <a:rPr lang="sk-SK" sz="1600" b="1" dirty="0" smtClean="0">
                  <a:latin typeface="Century Gothic" panose="020B0502020202020204" pitchFamily="34" charset="0"/>
                </a:rPr>
                <a:t>4,0 ph</a:t>
              </a:r>
              <a:endParaRPr lang="sk-SK" sz="1600" b="1" dirty="0">
                <a:latin typeface="Century Gothic" panose="020B0502020202020204" pitchFamily="34" charset="0"/>
              </a:endParaRPr>
            </a:p>
          </p:txBody>
        </p:sp>
      </p:grpSp>
      <p:pic>
        <p:nvPicPr>
          <p:cNvPr id="7176" name="Picture 8" descr="VÃ½sledok vyhÄ¾adÃ¡vania obrÃ¡zkov pre dopyt efekt kysleho dazda na rastlin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0269" y="89971"/>
            <a:ext cx="3806008" cy="298932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Skupina 6"/>
          <p:cNvGrpSpPr/>
          <p:nvPr/>
        </p:nvGrpSpPr>
        <p:grpSpPr>
          <a:xfrm>
            <a:off x="5002724" y="3187775"/>
            <a:ext cx="4913554" cy="2748029"/>
            <a:chOff x="5002724" y="3187775"/>
            <a:chExt cx="4913554" cy="2748029"/>
          </a:xfrm>
        </p:grpSpPr>
        <p:pic>
          <p:nvPicPr>
            <p:cNvPr id="47" name="image10.png"/>
            <p:cNvPicPr/>
            <p:nvPr/>
          </p:nvPicPr>
          <p:blipFill rotWithShape="1">
            <a:blip r:embed="rId9" cstate="hqprint">
              <a:extLst>
                <a:ext uri="{28A0092B-C50C-407E-A947-70E740481C1C}">
                  <a14:useLocalDpi xmlns:a14="http://schemas.microsoft.com/office/drawing/2010/main"/>
                </a:ext>
              </a:extLst>
            </a:blip>
            <a:srcRect b="5350"/>
            <a:stretch/>
          </p:blipFill>
          <p:spPr bwMode="auto">
            <a:xfrm>
              <a:off x="5002724" y="3187775"/>
              <a:ext cx="4913553" cy="2748029"/>
            </a:xfrm>
            <a:prstGeom prst="rect">
              <a:avLst/>
            </a:prstGeom>
            <a:ln w="57150">
              <a:solidFill>
                <a:srgbClr val="FFC000"/>
              </a:solidFill>
            </a:ln>
            <a:extLst>
              <a:ext uri="{53640926-AAD7-44D8-BBD7-CCE9431645EC}">
                <a14:shadowObscured xmlns:a14="http://schemas.microsoft.com/office/drawing/2010/main"/>
              </a:ext>
            </a:extLst>
          </p:spPr>
        </p:pic>
        <p:sp>
          <p:nvSpPr>
            <p:cNvPr id="5" name="BlokTextu 4"/>
            <p:cNvSpPr txBox="1"/>
            <p:nvPr/>
          </p:nvSpPr>
          <p:spPr>
            <a:xfrm>
              <a:off x="9277946" y="4150624"/>
              <a:ext cx="638332" cy="769441"/>
            </a:xfrm>
            <a:prstGeom prst="rect">
              <a:avLst/>
            </a:prstGeom>
            <a:solidFill>
              <a:srgbClr val="FFFFFF"/>
            </a:solidFill>
            <a:ln>
              <a:solidFill>
                <a:schemeClr val="bg1">
                  <a:lumMod val="65000"/>
                </a:schemeClr>
              </a:solidFill>
            </a:ln>
          </p:spPr>
          <p:txBody>
            <a:bodyPr wrap="square" rtlCol="0">
              <a:spAutoFit/>
            </a:bodyPr>
            <a:lstStyle/>
            <a:p>
              <a:r>
                <a:rPr lang="sk-SK" sz="1200" dirty="0" smtClean="0">
                  <a:solidFill>
                    <a:schemeClr val="tx1">
                      <a:lumMod val="65000"/>
                      <a:lumOff val="35000"/>
                    </a:schemeClr>
                  </a:solidFill>
                </a:rPr>
                <a:t>pH</a:t>
              </a:r>
              <a:r>
                <a:rPr lang="sk-SK" sz="1600" dirty="0" smtClean="0">
                  <a:solidFill>
                    <a:schemeClr val="tx1">
                      <a:lumMod val="65000"/>
                      <a:lumOff val="35000"/>
                    </a:schemeClr>
                  </a:solidFill>
                </a:rPr>
                <a:t> </a:t>
              </a:r>
              <a:r>
                <a:rPr lang="sk-SK" sz="1200" dirty="0" smtClean="0">
                  <a:solidFill>
                    <a:schemeClr val="tx1">
                      <a:lumMod val="65000"/>
                      <a:lumOff val="35000"/>
                    </a:schemeClr>
                  </a:solidFill>
                </a:rPr>
                <a:t>7,0</a:t>
              </a:r>
            </a:p>
            <a:p>
              <a:r>
                <a:rPr lang="sk-SK" sz="1200" dirty="0" smtClean="0">
                  <a:solidFill>
                    <a:schemeClr val="tx1">
                      <a:lumMod val="65000"/>
                      <a:lumOff val="35000"/>
                    </a:schemeClr>
                  </a:solidFill>
                </a:rPr>
                <a:t>pH 4,5</a:t>
              </a:r>
            </a:p>
            <a:p>
              <a:r>
                <a:rPr lang="sk-SK" sz="1200" dirty="0" smtClean="0">
                  <a:solidFill>
                    <a:schemeClr val="tx1">
                      <a:lumMod val="65000"/>
                      <a:lumOff val="35000"/>
                    </a:schemeClr>
                  </a:solidFill>
                </a:rPr>
                <a:t>pH</a:t>
              </a:r>
              <a:r>
                <a:rPr lang="sk-SK" sz="1600" dirty="0" smtClean="0">
                  <a:solidFill>
                    <a:schemeClr val="tx1">
                      <a:lumMod val="65000"/>
                      <a:lumOff val="35000"/>
                    </a:schemeClr>
                  </a:solidFill>
                </a:rPr>
                <a:t> </a:t>
              </a:r>
              <a:r>
                <a:rPr lang="sk-SK" sz="1200" dirty="0" smtClean="0">
                  <a:solidFill>
                    <a:schemeClr val="tx1">
                      <a:lumMod val="65000"/>
                      <a:lumOff val="35000"/>
                    </a:schemeClr>
                  </a:solidFill>
                </a:rPr>
                <a:t>4,0</a:t>
              </a:r>
              <a:endParaRPr lang="sk-SK" sz="1200" dirty="0">
                <a:solidFill>
                  <a:schemeClr val="tx1">
                    <a:lumMod val="65000"/>
                    <a:lumOff val="35000"/>
                  </a:schemeClr>
                </a:solidFill>
              </a:endParaRPr>
            </a:p>
          </p:txBody>
        </p:sp>
      </p:grpSp>
    </p:spTree>
    <p:extLst>
      <p:ext uri="{BB962C8B-B14F-4D97-AF65-F5344CB8AC3E}">
        <p14:creationId xmlns:p14="http://schemas.microsoft.com/office/powerpoint/2010/main" val="4208715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1" fill="hold" nodeType="afterEffect" p14:presetBounceEnd="56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56000">
                                          <p:cBhvr additive="base">
                                            <p:cTn id="15"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1500"/>
                                            <p:tgtEl>
                                              <p:spTgt spid="53"/>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1500"/>
                                            <p:tgtEl>
                                              <p:spTgt spid="7174"/>
                                            </p:tgtEl>
                                          </p:cBhvr>
                                        </p:animEffect>
                                      </p:childTnLst>
                                    </p:cTn>
                                  </p:par>
                                  <p:par>
                                    <p:cTn id="24" presetID="10" presetClass="entr" presetSubtype="0" fill="hold" nodeType="with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fade">
                                          <p:cBhvr>
                                            <p:cTn id="26" dur="250"/>
                                            <p:tgtEl>
                                              <p:spTgt spid="7176"/>
                                            </p:tgtEl>
                                          </p:cBhvr>
                                        </p:animEffect>
                                      </p:childTnLst>
                                    </p:cTn>
                                  </p:par>
                                </p:childTnLst>
                              </p:cTn>
                            </p:par>
                            <p:par>
                              <p:cTn id="27" fill="hold">
                                <p:stCondLst>
                                  <p:cond delay="7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250"/>
                                            <p:tgtEl>
                                              <p:spTgt spid="30"/>
                                            </p:tgtEl>
                                          </p:cBhvr>
                                        </p:animEffect>
                                      </p:childTnLst>
                                    </p:cTn>
                                  </p:par>
                                </p:childTnLst>
                              </p:cTn>
                            </p:par>
                            <p:par>
                              <p:cTn id="31" fill="hold">
                                <p:stCondLst>
                                  <p:cond delay="975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1500"/>
                                            <p:tgtEl>
                                              <p:spTgt spid="53"/>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1500"/>
                                            <p:tgtEl>
                                              <p:spTgt spid="7174"/>
                                            </p:tgtEl>
                                          </p:cBhvr>
                                        </p:animEffect>
                                      </p:childTnLst>
                                    </p:cTn>
                                  </p:par>
                                  <p:par>
                                    <p:cTn id="24" presetID="10" presetClass="entr" presetSubtype="0" fill="hold" nodeType="with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fade">
                                          <p:cBhvr>
                                            <p:cTn id="26" dur="250"/>
                                            <p:tgtEl>
                                              <p:spTgt spid="7176"/>
                                            </p:tgtEl>
                                          </p:cBhvr>
                                        </p:animEffect>
                                      </p:childTnLst>
                                    </p:cTn>
                                  </p:par>
                                </p:childTnLst>
                              </p:cTn>
                            </p:par>
                            <p:par>
                              <p:cTn id="27" fill="hold">
                                <p:stCondLst>
                                  <p:cond delay="7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250"/>
                                            <p:tgtEl>
                                              <p:spTgt spid="30"/>
                                            </p:tgtEl>
                                          </p:cBhvr>
                                        </p:animEffect>
                                      </p:childTnLst>
                                    </p:cTn>
                                  </p:par>
                                </p:childTnLst>
                              </p:cTn>
                            </p:par>
                            <p:par>
                              <p:cTn id="31" fill="hold">
                                <p:stCondLst>
                                  <p:cond delay="975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2" y="-53718"/>
            <a:ext cx="12236824" cy="6117183"/>
          </a:xfrm>
          <a:custGeom>
            <a:avLst/>
            <a:gdLst>
              <a:gd name="connsiteX0" fmla="*/ 4735817 w 12236824"/>
              <a:gd name="connsiteY0" fmla="*/ 3150266 h 6064883"/>
              <a:gd name="connsiteX1" fmla="*/ 4353016 w 12236824"/>
              <a:gd name="connsiteY1" fmla="*/ 3533067 h 6064883"/>
              <a:gd name="connsiteX2" fmla="*/ 4353016 w 12236824"/>
              <a:gd name="connsiteY2" fmla="*/ 5064225 h 6064883"/>
              <a:gd name="connsiteX3" fmla="*/ 4735817 w 12236824"/>
              <a:gd name="connsiteY3" fmla="*/ 5447026 h 6064883"/>
              <a:gd name="connsiteX4" fmla="*/ 7786897 w 12236824"/>
              <a:gd name="connsiteY4" fmla="*/ 5447026 h 6064883"/>
              <a:gd name="connsiteX5" fmla="*/ 8169698 w 12236824"/>
              <a:gd name="connsiteY5" fmla="*/ 5064225 h 6064883"/>
              <a:gd name="connsiteX6" fmla="*/ 8169698 w 12236824"/>
              <a:gd name="connsiteY6" fmla="*/ 3533067 h 6064883"/>
              <a:gd name="connsiteX7" fmla="*/ 7786897 w 12236824"/>
              <a:gd name="connsiteY7" fmla="*/ 3150266 h 6064883"/>
              <a:gd name="connsiteX8" fmla="*/ 0 w 12236824"/>
              <a:gd name="connsiteY8" fmla="*/ 0 h 6064883"/>
              <a:gd name="connsiteX9" fmla="*/ 12236824 w 12236824"/>
              <a:gd name="connsiteY9" fmla="*/ 0 h 6064883"/>
              <a:gd name="connsiteX10" fmla="*/ 12236824 w 12236824"/>
              <a:gd name="connsiteY10" fmla="*/ 6064883 h 6064883"/>
              <a:gd name="connsiteX11" fmla="*/ 0 w 12236824"/>
              <a:gd name="connsiteY11" fmla="*/ 6064883 h 60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824" h="6064883">
                <a:moveTo>
                  <a:pt x="4735817" y="3150266"/>
                </a:moveTo>
                <a:cubicBezTo>
                  <a:pt x="4524402" y="3150266"/>
                  <a:pt x="4353016" y="3321652"/>
                  <a:pt x="4353016" y="3533067"/>
                </a:cubicBezTo>
                <a:lnTo>
                  <a:pt x="4353016" y="5064225"/>
                </a:lnTo>
                <a:cubicBezTo>
                  <a:pt x="4353016" y="5275640"/>
                  <a:pt x="4524402" y="5447026"/>
                  <a:pt x="4735817" y="5447026"/>
                </a:cubicBezTo>
                <a:lnTo>
                  <a:pt x="7786897" y="5447026"/>
                </a:lnTo>
                <a:cubicBezTo>
                  <a:pt x="7998312" y="5447026"/>
                  <a:pt x="8169698" y="5275640"/>
                  <a:pt x="8169698" y="5064225"/>
                </a:cubicBezTo>
                <a:lnTo>
                  <a:pt x="8169698" y="3533067"/>
                </a:lnTo>
                <a:cubicBezTo>
                  <a:pt x="8169698" y="3321652"/>
                  <a:pt x="7998312" y="3150266"/>
                  <a:pt x="7786897" y="3150266"/>
                </a:cubicBezTo>
                <a:close/>
                <a:moveTo>
                  <a:pt x="0" y="0"/>
                </a:moveTo>
                <a:lnTo>
                  <a:pt x="12236824" y="0"/>
                </a:lnTo>
                <a:lnTo>
                  <a:pt x="12236824" y="6064883"/>
                </a:lnTo>
                <a:lnTo>
                  <a:pt x="0" y="6064883"/>
                </a:lnTo>
                <a:close/>
              </a:path>
            </a:pathLst>
          </a:cu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7633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64" name="Obrázok 63"/>
          <p:cNvPicPr>
            <a:picLocks noChangeAspect="1"/>
          </p:cNvPicPr>
          <p:nvPr/>
        </p:nvPicPr>
        <p:blipFill rotWithShape="1">
          <a:blip r:embed="rId3" cstate="print">
            <a:extLst>
              <a:ext uri="{28A0092B-C50C-407E-A947-70E740481C1C}">
                <a14:useLocalDpi xmlns:a14="http://schemas.microsoft.com/office/drawing/2010/main" val="0"/>
              </a:ext>
            </a:extLst>
          </a:blip>
          <a:srcRect l="34246" r="33282"/>
          <a:stretch/>
        </p:blipFill>
        <p:spPr>
          <a:xfrm>
            <a:off x="10579534" y="-13548"/>
            <a:ext cx="1607118" cy="6015820"/>
          </a:xfrm>
          <a:prstGeom prst="rect">
            <a:avLst/>
          </a:prstGeom>
        </p:spPr>
      </p:pic>
      <p:sp>
        <p:nvSpPr>
          <p:cNvPr id="27" name="Obdĺžnik 26"/>
          <p:cNvSpPr/>
          <p:nvPr/>
        </p:nvSpPr>
        <p:spPr>
          <a:xfrm>
            <a:off x="-1" y="-12383"/>
            <a:ext cx="4874411" cy="6899193"/>
          </a:xfrm>
          <a:prstGeom prst="rect">
            <a:avLst/>
          </a:prstGeom>
          <a:solidFill>
            <a:srgbClr val="309AA9">
              <a:alpha val="70000"/>
            </a:srgbClr>
          </a:solidFill>
          <a:ln>
            <a:solidFill>
              <a:srgbClr val="30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5193862" cy="769441"/>
          </a:xfrm>
          <a:prstGeom prst="rect">
            <a:avLst/>
          </a:prstGeom>
          <a:solidFill>
            <a:srgbClr val="FBFBFB"/>
          </a:solidFill>
          <a:ln w="57150">
            <a:solidFill>
              <a:srgbClr val="309AA8"/>
            </a:solidFill>
          </a:ln>
        </p:spPr>
        <p:txBody>
          <a:bodyPr wrap="square" rtlCol="0">
            <a:spAutoFit/>
          </a:bodyPr>
          <a:lstStyle/>
          <a:p>
            <a:pPr algn="ctr"/>
            <a:r>
              <a:rPr lang="sk-SK" sz="4400" dirty="0" smtClean="0">
                <a:solidFill>
                  <a:schemeClr val="tx1">
                    <a:lumMod val="65000"/>
                    <a:lumOff val="35000"/>
                  </a:schemeClr>
                </a:solidFill>
                <a:latin typeface="Gungsuh" panose="02030600000101010101" pitchFamily="18" charset="-127"/>
                <a:ea typeface="Gungsuh" panose="02030600000101010101" pitchFamily="18" charset="-127"/>
              </a:rPr>
              <a:t>materiál</a:t>
            </a:r>
            <a:endParaRPr lang="sk-SK" sz="4400" dirty="0">
              <a:solidFill>
                <a:schemeClr val="tx1">
                  <a:lumMod val="65000"/>
                  <a:lumOff val="35000"/>
                </a:schemeClr>
              </a:solidFill>
              <a:latin typeface="Gungsuh" panose="02030600000101010101" pitchFamily="18" charset="-127"/>
              <a:ea typeface="Gungsuh" panose="02030600000101010101" pitchFamily="18" charset="-127"/>
            </a:endParaRPr>
          </a:p>
        </p:txBody>
      </p:sp>
      <p:grpSp>
        <p:nvGrpSpPr>
          <p:cNvPr id="11" name="Skupina 10"/>
          <p:cNvGrpSpPr/>
          <p:nvPr/>
        </p:nvGrpSpPr>
        <p:grpSpPr>
          <a:xfrm>
            <a:off x="-1" y="572975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6"/>
            <a:chOff x="10057487" y="-16428"/>
            <a:chExt cx="784392" cy="3133926"/>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8867935" y="1272552"/>
              <a:ext cx="3105116"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Pozorovanie</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309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283270" y="734962"/>
            <a:ext cx="4493809"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632925" y="1737339"/>
            <a:ext cx="3793932" cy="3714863"/>
          </a:xfrm>
          <a:prstGeom prst="rect">
            <a:avLst/>
          </a:prstGeom>
          <a:noFill/>
          <a:ln>
            <a:noFill/>
          </a:ln>
          <a:effectLst/>
        </p:spPr>
        <p:txBody>
          <a:bodyPr wrap="square">
            <a:spAutoFit/>
          </a:bodyPr>
          <a:lstStyle/>
          <a:p>
            <a:pPr marL="457200" indent="-457200">
              <a:lnSpc>
                <a:spcPct val="107000"/>
              </a:lnSpc>
              <a:spcAft>
                <a:spcPts val="0"/>
              </a:spcAft>
              <a:buFont typeface="+mj-lt"/>
              <a:buAutoNum type="arabicPeriod"/>
            </a:pPr>
            <a:r>
              <a:rPr lang="sk-SK" sz="20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 </a:t>
            </a: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nádob </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2 poháre</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semienka nechtíka</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testovacie </a:t>
            </a:r>
            <a:r>
              <a:rPr lang="sk-SK" sz="20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a:t>
            </a: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pásiky</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zemina </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odmerka </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destilovaný </a:t>
            </a:r>
            <a:r>
              <a:rPr lang="sk-SK" sz="20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biely </a:t>
            </a: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ocot </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štítky </a:t>
            </a:r>
            <a:r>
              <a:rPr lang="sk-SK" sz="20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na označenie </a:t>
            </a: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nádob </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čistá voda </a:t>
            </a:r>
          </a:p>
          <a:p>
            <a:pPr marL="457200" indent="-457200">
              <a:lnSpc>
                <a:spcPct val="107000"/>
              </a:lnSpc>
              <a:spcAft>
                <a:spcPts val="0"/>
              </a:spcAft>
              <a:buFont typeface="+mj-lt"/>
              <a:buAutoNum type="arabicPeriod"/>
            </a:pPr>
            <a:r>
              <a:rPr lang="sk-SK" sz="20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pravítko</a:t>
            </a:r>
            <a:endParaRPr lang="sk-SK" sz="20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pic>
        <p:nvPicPr>
          <p:cNvPr id="7" name="Obrázo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8899" y="4297793"/>
            <a:ext cx="1459757" cy="1459757"/>
          </a:xfrm>
          <a:prstGeom prst="rect">
            <a:avLst/>
          </a:prstGeom>
        </p:spPr>
      </p:pic>
      <p:pic>
        <p:nvPicPr>
          <p:cNvPr id="8" name="Obrázo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5914" y="1926301"/>
            <a:ext cx="622304" cy="622304"/>
          </a:xfrm>
          <a:prstGeom prst="rect">
            <a:avLst/>
          </a:prstGeom>
        </p:spPr>
      </p:pic>
      <p:pic>
        <p:nvPicPr>
          <p:cNvPr id="26" name="Obrázok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7040" y="4306255"/>
            <a:ext cx="1584331" cy="1584331"/>
          </a:xfrm>
          <a:prstGeom prst="rect">
            <a:avLst/>
          </a:prstGeom>
        </p:spPr>
      </p:pic>
      <p:pic>
        <p:nvPicPr>
          <p:cNvPr id="28" name="Obrázok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9608" y="162366"/>
            <a:ext cx="1552158" cy="1552158"/>
          </a:xfrm>
          <a:prstGeom prst="rect">
            <a:avLst/>
          </a:prstGeom>
        </p:spPr>
      </p:pic>
      <p:pic>
        <p:nvPicPr>
          <p:cNvPr id="30" name="Obrázok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95084" y="365147"/>
            <a:ext cx="1657934" cy="1657934"/>
          </a:xfrm>
          <a:prstGeom prst="rect">
            <a:avLst/>
          </a:prstGeom>
        </p:spPr>
      </p:pic>
      <p:pic>
        <p:nvPicPr>
          <p:cNvPr id="31" name="Obrázok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08103" y="2652064"/>
            <a:ext cx="1702469" cy="1702469"/>
          </a:xfrm>
          <a:prstGeom prst="rect">
            <a:avLst/>
          </a:prstGeom>
        </p:spPr>
      </p:pic>
      <p:pic>
        <p:nvPicPr>
          <p:cNvPr id="32" name="Obrázok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20467" y="378516"/>
            <a:ext cx="1169270" cy="1169270"/>
          </a:xfrm>
          <a:prstGeom prst="rect">
            <a:avLst/>
          </a:prstGeom>
        </p:spPr>
      </p:pic>
      <p:pic>
        <p:nvPicPr>
          <p:cNvPr id="8196" name="Picture 4" descr="VÃ½sledok vyhÄ¾adÃ¡vania obrÃ¡zkov pre dopyt vinegar vector"/>
          <p:cNvPicPr>
            <a:picLocks noChangeAspect="1" noChangeArrowheads="1"/>
          </p:cNvPicPr>
          <p:nvPr/>
        </p:nvPicPr>
        <p:blipFill rotWithShape="1">
          <a:blip r:embed="rId14">
            <a:extLst>
              <a:ext uri="{28A0092B-C50C-407E-A947-70E740481C1C}">
                <a14:useLocalDpi xmlns:a14="http://schemas.microsoft.com/office/drawing/2010/main" val="0"/>
              </a:ext>
            </a:extLst>
          </a:blip>
          <a:srcRect l="32005" r="29579"/>
          <a:stretch/>
        </p:blipFill>
        <p:spPr bwMode="auto">
          <a:xfrm>
            <a:off x="5116043" y="4367881"/>
            <a:ext cx="608942" cy="16650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Ã½sledok vyhÄ¾adÃ¡vania obrÃ¡zkov pre dopyt note vecto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6240"/>
          <a:stretch/>
        </p:blipFill>
        <p:spPr bwMode="auto">
          <a:xfrm>
            <a:off x="5309549" y="2032972"/>
            <a:ext cx="2344838" cy="2623347"/>
          </a:xfrm>
          <a:prstGeom prst="rect">
            <a:avLst/>
          </a:prstGeom>
          <a:noFill/>
          <a:extLst>
            <a:ext uri="{909E8E84-426E-40DD-AFC4-6F175D3DCCD1}">
              <a14:hiddenFill xmlns:a14="http://schemas.microsoft.com/office/drawing/2010/main">
                <a:solidFill>
                  <a:srgbClr val="FFFFFF"/>
                </a:solidFill>
              </a14:hiddenFill>
            </a:ext>
          </a:extLst>
        </p:spPr>
      </p:pic>
      <p:sp>
        <p:nvSpPr>
          <p:cNvPr id="33" name="BlokTextu 32"/>
          <p:cNvSpPr txBox="1"/>
          <p:nvPr/>
        </p:nvSpPr>
        <p:spPr>
          <a:xfrm>
            <a:off x="5558314" y="2438996"/>
            <a:ext cx="830605" cy="461665"/>
          </a:xfrm>
          <a:prstGeom prst="rect">
            <a:avLst/>
          </a:prstGeom>
          <a:noFill/>
        </p:spPr>
        <p:txBody>
          <a:bodyPr wrap="square" rtlCol="0">
            <a:spAutoFit/>
          </a:bodyPr>
          <a:lstStyle/>
          <a:p>
            <a:r>
              <a:rPr lang="sk-SK" sz="2400" b="1" dirty="0" smtClean="0">
                <a:solidFill>
                  <a:schemeClr val="tx1">
                    <a:lumMod val="75000"/>
                    <a:lumOff val="25000"/>
                  </a:schemeClr>
                </a:solidFill>
                <a:latin typeface="Century Gothic" panose="020B0502020202020204" pitchFamily="34" charset="0"/>
              </a:rPr>
              <a:t>7 ph</a:t>
            </a:r>
            <a:endParaRPr lang="sk-SK" sz="2400" b="1" dirty="0">
              <a:solidFill>
                <a:schemeClr val="tx1">
                  <a:lumMod val="75000"/>
                  <a:lumOff val="25000"/>
                </a:schemeClr>
              </a:solidFill>
              <a:latin typeface="Century Gothic" panose="020B0502020202020204" pitchFamily="34" charset="0"/>
            </a:endParaRPr>
          </a:p>
        </p:txBody>
      </p:sp>
      <p:sp>
        <p:nvSpPr>
          <p:cNvPr id="53" name="BlokTextu 52"/>
          <p:cNvSpPr txBox="1"/>
          <p:nvPr/>
        </p:nvSpPr>
        <p:spPr>
          <a:xfrm>
            <a:off x="5724985" y="3695913"/>
            <a:ext cx="830605" cy="461665"/>
          </a:xfrm>
          <a:prstGeom prst="rect">
            <a:avLst/>
          </a:prstGeom>
          <a:noFill/>
        </p:spPr>
        <p:txBody>
          <a:bodyPr wrap="square" rtlCol="0">
            <a:spAutoFit/>
          </a:bodyPr>
          <a:lstStyle/>
          <a:p>
            <a:r>
              <a:rPr lang="sk-SK" sz="2400" b="1" dirty="0">
                <a:solidFill>
                  <a:schemeClr val="tx1">
                    <a:lumMod val="75000"/>
                    <a:lumOff val="25000"/>
                  </a:schemeClr>
                </a:solidFill>
                <a:latin typeface="Century Gothic" panose="020B0502020202020204" pitchFamily="34" charset="0"/>
              </a:rPr>
              <a:t>4</a:t>
            </a:r>
            <a:r>
              <a:rPr lang="sk-SK" sz="2400" b="1" dirty="0" smtClean="0">
                <a:solidFill>
                  <a:schemeClr val="tx1">
                    <a:lumMod val="75000"/>
                    <a:lumOff val="25000"/>
                  </a:schemeClr>
                </a:solidFill>
                <a:latin typeface="Century Gothic" panose="020B0502020202020204" pitchFamily="34" charset="0"/>
              </a:rPr>
              <a:t> ph</a:t>
            </a:r>
            <a:endParaRPr lang="sk-SK" sz="2400" b="1" dirty="0">
              <a:solidFill>
                <a:schemeClr val="tx1">
                  <a:lumMod val="75000"/>
                  <a:lumOff val="25000"/>
                </a:schemeClr>
              </a:solidFill>
              <a:latin typeface="Century Gothic" panose="020B0502020202020204" pitchFamily="34" charset="0"/>
            </a:endParaRPr>
          </a:p>
        </p:txBody>
      </p:sp>
      <p:sp>
        <p:nvSpPr>
          <p:cNvPr id="54" name="BlokTextu 53"/>
          <p:cNvSpPr txBox="1"/>
          <p:nvPr/>
        </p:nvSpPr>
        <p:spPr>
          <a:xfrm>
            <a:off x="6582984" y="2720018"/>
            <a:ext cx="1208560" cy="461665"/>
          </a:xfrm>
          <a:prstGeom prst="rect">
            <a:avLst/>
          </a:prstGeom>
          <a:noFill/>
        </p:spPr>
        <p:txBody>
          <a:bodyPr wrap="square" rtlCol="0">
            <a:spAutoFit/>
          </a:bodyPr>
          <a:lstStyle/>
          <a:p>
            <a:r>
              <a:rPr lang="sk-SK" sz="2000" b="1" dirty="0" smtClean="0">
                <a:solidFill>
                  <a:schemeClr val="tx1">
                    <a:lumMod val="75000"/>
                    <a:lumOff val="25000"/>
                  </a:schemeClr>
                </a:solidFill>
                <a:latin typeface="Century Gothic" panose="020B0502020202020204" pitchFamily="34" charset="0"/>
              </a:rPr>
              <a:t>4,5</a:t>
            </a:r>
            <a:r>
              <a:rPr lang="sk-SK" sz="2400" b="1" dirty="0">
                <a:solidFill>
                  <a:schemeClr val="tx1">
                    <a:lumMod val="75000"/>
                    <a:lumOff val="25000"/>
                  </a:schemeClr>
                </a:solidFill>
                <a:latin typeface="Century Gothic" panose="020B0502020202020204" pitchFamily="34" charset="0"/>
              </a:rPr>
              <a:t> </a:t>
            </a:r>
            <a:r>
              <a:rPr lang="sk-SK" sz="2400" b="1" dirty="0" smtClean="0">
                <a:solidFill>
                  <a:schemeClr val="tx1">
                    <a:lumMod val="75000"/>
                    <a:lumOff val="25000"/>
                  </a:schemeClr>
                </a:solidFill>
                <a:latin typeface="Century Gothic" panose="020B0502020202020204" pitchFamily="34" charset="0"/>
              </a:rPr>
              <a:t>ph</a:t>
            </a:r>
            <a:endParaRPr lang="sk-SK" sz="24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12461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1" fill="hold" nodeType="afterEffect" p14:presetBounceEnd="56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56000">
                                          <p:cBhvr additive="base">
                                            <p:cTn id="15"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1500"/>
                                            <p:tgtEl>
                                              <p:spTgt spid="6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4500"/>
                                            <p:tgtEl>
                                              <p:spTgt spid="30"/>
                                            </p:tgtEl>
                                          </p:cBhvr>
                                        </p:animEffect>
                                      </p:childTnLst>
                                    </p:cTn>
                                  </p:par>
                                  <p:par>
                                    <p:cTn id="31" presetID="10" presetClass="entr" presetSubtype="0" fill="hold" nodeType="withEffect">
                                      <p:stCondLst>
                                        <p:cond delay="15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8198"/>
                                            </p:tgtEl>
                                            <p:attrNameLst>
                                              <p:attrName>style.visibility</p:attrName>
                                            </p:attrNameLst>
                                          </p:cBhvr>
                                          <p:to>
                                            <p:strVal val="visible"/>
                                          </p:to>
                                        </p:set>
                                        <p:animEffect transition="in" filter="fade">
                                          <p:cBhvr>
                                            <p:cTn id="39" dur="500"/>
                                            <p:tgtEl>
                                              <p:spTgt spid="819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20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1500"/>
                                      </p:stCondLst>
                                      <p:childTnLst>
                                        <p:set>
                                          <p:cBhvr>
                                            <p:cTn id="53" dur="1" fill="hold">
                                              <p:stCondLst>
                                                <p:cond delay="0"/>
                                              </p:stCondLst>
                                            </p:cTn>
                                            <p:tgtEl>
                                              <p:spTgt spid="8196"/>
                                            </p:tgtEl>
                                            <p:attrNameLst>
                                              <p:attrName>style.visibility</p:attrName>
                                            </p:attrNameLst>
                                          </p:cBhvr>
                                          <p:to>
                                            <p:strVal val="visible"/>
                                          </p:to>
                                        </p:set>
                                        <p:animEffect transition="in" filter="fade">
                                          <p:cBhvr>
                                            <p:cTn id="54" dur="2250"/>
                                            <p:tgtEl>
                                              <p:spTgt spid="8196"/>
                                            </p:tgtEl>
                                          </p:cBhvr>
                                        </p:animEffect>
                                      </p:childTnLst>
                                    </p:cTn>
                                  </p:par>
                                  <p:par>
                                    <p:cTn id="55" presetID="10" presetClass="entr" presetSubtype="0" fill="hold" nodeType="withEffect">
                                      <p:stCondLst>
                                        <p:cond delay="10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childTnLst>
                                    </p:cTn>
                                  </p:par>
                                  <p:par>
                                    <p:cTn id="58" presetID="10" presetClass="entr" presetSubtype="0" fill="hold" nodeType="withEffect">
                                      <p:stCondLst>
                                        <p:cond delay="150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P spid="33" grpId="0"/>
          <p:bldP spid="53"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1500"/>
                                            <p:tgtEl>
                                              <p:spTgt spid="6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4500"/>
                                            <p:tgtEl>
                                              <p:spTgt spid="30"/>
                                            </p:tgtEl>
                                          </p:cBhvr>
                                        </p:animEffect>
                                      </p:childTnLst>
                                    </p:cTn>
                                  </p:par>
                                  <p:par>
                                    <p:cTn id="31" presetID="10" presetClass="entr" presetSubtype="0" fill="hold" nodeType="withEffect">
                                      <p:stCondLst>
                                        <p:cond delay="15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8198"/>
                                            </p:tgtEl>
                                            <p:attrNameLst>
                                              <p:attrName>style.visibility</p:attrName>
                                            </p:attrNameLst>
                                          </p:cBhvr>
                                          <p:to>
                                            <p:strVal val="visible"/>
                                          </p:to>
                                        </p:set>
                                        <p:animEffect transition="in" filter="fade">
                                          <p:cBhvr>
                                            <p:cTn id="39" dur="500"/>
                                            <p:tgtEl>
                                              <p:spTgt spid="819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20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1500"/>
                                      </p:stCondLst>
                                      <p:childTnLst>
                                        <p:set>
                                          <p:cBhvr>
                                            <p:cTn id="53" dur="1" fill="hold">
                                              <p:stCondLst>
                                                <p:cond delay="0"/>
                                              </p:stCondLst>
                                            </p:cTn>
                                            <p:tgtEl>
                                              <p:spTgt spid="8196"/>
                                            </p:tgtEl>
                                            <p:attrNameLst>
                                              <p:attrName>style.visibility</p:attrName>
                                            </p:attrNameLst>
                                          </p:cBhvr>
                                          <p:to>
                                            <p:strVal val="visible"/>
                                          </p:to>
                                        </p:set>
                                        <p:animEffect transition="in" filter="fade">
                                          <p:cBhvr>
                                            <p:cTn id="54" dur="2250"/>
                                            <p:tgtEl>
                                              <p:spTgt spid="8196"/>
                                            </p:tgtEl>
                                          </p:cBhvr>
                                        </p:animEffect>
                                      </p:childTnLst>
                                    </p:cTn>
                                  </p:par>
                                  <p:par>
                                    <p:cTn id="55" presetID="10" presetClass="entr" presetSubtype="0" fill="hold" nodeType="withEffect">
                                      <p:stCondLst>
                                        <p:cond delay="10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childTnLst>
                                    </p:cTn>
                                  </p:par>
                                  <p:par>
                                    <p:cTn id="58" presetID="10" presetClass="entr" presetSubtype="0" fill="hold" nodeType="withEffect">
                                      <p:stCondLst>
                                        <p:cond delay="150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P spid="33" grpId="0"/>
          <p:bldP spid="53" grpId="0"/>
          <p:bldP spid="5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64" name="Obrázok 63"/>
          <p:cNvPicPr>
            <a:picLocks noChangeAspect="1"/>
          </p:cNvPicPr>
          <p:nvPr/>
        </p:nvPicPr>
        <p:blipFill rotWithShape="1">
          <a:blip r:embed="rId3" cstate="print">
            <a:extLst>
              <a:ext uri="{28A0092B-C50C-407E-A947-70E740481C1C}">
                <a14:useLocalDpi xmlns:a14="http://schemas.microsoft.com/office/drawing/2010/main" val="0"/>
              </a:ext>
            </a:extLst>
          </a:blip>
          <a:srcRect l="34246" r="33282"/>
          <a:stretch/>
        </p:blipFill>
        <p:spPr>
          <a:xfrm>
            <a:off x="10579534" y="-13548"/>
            <a:ext cx="1607118" cy="6015820"/>
          </a:xfrm>
          <a:prstGeom prst="rect">
            <a:avLst/>
          </a:prstGeom>
        </p:spPr>
      </p:pic>
      <p:sp>
        <p:nvSpPr>
          <p:cNvPr id="27" name="Obdĺžnik 26"/>
          <p:cNvSpPr/>
          <p:nvPr/>
        </p:nvSpPr>
        <p:spPr>
          <a:xfrm>
            <a:off x="-1" y="-12383"/>
            <a:ext cx="6547107" cy="6899193"/>
          </a:xfrm>
          <a:prstGeom prst="rect">
            <a:avLst/>
          </a:prstGeom>
          <a:solidFill>
            <a:srgbClr val="309AA9">
              <a:alpha val="70000"/>
            </a:srgbClr>
          </a:solidFill>
          <a:ln>
            <a:solidFill>
              <a:srgbClr val="30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6611744" cy="769441"/>
          </a:xfrm>
          <a:prstGeom prst="rect">
            <a:avLst/>
          </a:prstGeom>
          <a:solidFill>
            <a:srgbClr val="FBFBFB"/>
          </a:solidFill>
          <a:ln w="57150">
            <a:solidFill>
              <a:srgbClr val="309AA8"/>
            </a:solidFill>
          </a:ln>
        </p:spPr>
        <p:txBody>
          <a:bodyPr wrap="square" rtlCol="0">
            <a:spAutoFit/>
          </a:bodyPr>
          <a:lstStyle/>
          <a:p>
            <a:pPr algn="ctr"/>
            <a:r>
              <a:rPr lang="sk-SK" sz="4400" dirty="0" smtClean="0">
                <a:solidFill>
                  <a:schemeClr val="tx1">
                    <a:lumMod val="65000"/>
                    <a:lumOff val="35000"/>
                  </a:schemeClr>
                </a:solidFill>
                <a:latin typeface="Gungsuh" panose="02030600000101010101" pitchFamily="18" charset="-127"/>
                <a:ea typeface="Gungsuh" panose="02030600000101010101" pitchFamily="18" charset="-127"/>
              </a:rPr>
              <a:t>postup</a:t>
            </a:r>
            <a:endParaRPr lang="sk-SK" sz="4400" dirty="0">
              <a:solidFill>
                <a:schemeClr val="tx1">
                  <a:lumMod val="65000"/>
                  <a:lumOff val="35000"/>
                </a:schemeClr>
              </a:solidFill>
              <a:latin typeface="Gungsuh" panose="02030600000101010101" pitchFamily="18" charset="-127"/>
              <a:ea typeface="Gungsuh" panose="02030600000101010101" pitchFamily="18" charset="-127"/>
            </a:endParaRPr>
          </a:p>
        </p:txBody>
      </p:sp>
      <p:grpSp>
        <p:nvGrpSpPr>
          <p:cNvPr id="11" name="Skupina 10"/>
          <p:cNvGrpSpPr/>
          <p:nvPr/>
        </p:nvGrpSpPr>
        <p:grpSpPr>
          <a:xfrm>
            <a:off x="-1" y="572975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6"/>
            <a:chOff x="10057487" y="-16428"/>
            <a:chExt cx="784392" cy="3133926"/>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8867935" y="1272552"/>
              <a:ext cx="3105116"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Pozorovanie</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309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31452" y="734962"/>
            <a:ext cx="6688950" cy="5719626"/>
          </a:xfrm>
          <a:prstGeom prst="rect">
            <a:avLst/>
          </a:prstGeom>
          <a:noFill/>
          <a:extLst>
            <a:ext uri="{909E8E84-426E-40DD-AFC4-6F175D3DCCD1}">
              <a14:hiddenFill xmlns:a14="http://schemas.microsoft.com/office/drawing/2010/main">
                <a:solidFill>
                  <a:srgbClr val="FFFFFF"/>
                </a:solidFill>
              </a14:hiddenFill>
            </a:ext>
          </a:extLst>
        </p:spPr>
      </p:pic>
      <p:sp>
        <p:nvSpPr>
          <p:cNvPr id="36" name="Obdĺžnik 35"/>
          <p:cNvSpPr/>
          <p:nvPr/>
        </p:nvSpPr>
        <p:spPr>
          <a:xfrm>
            <a:off x="754316" y="1525244"/>
            <a:ext cx="5494863" cy="4241418"/>
          </a:xfrm>
          <a:prstGeom prst="rect">
            <a:avLst/>
          </a:prstGeom>
          <a:noFill/>
          <a:ln>
            <a:noFill/>
          </a:ln>
          <a:effectLst/>
        </p:spPr>
        <p:txBody>
          <a:bodyPr wrap="square">
            <a:spAutoFit/>
          </a:bodyPr>
          <a:lstStyle/>
          <a:p>
            <a:pPr>
              <a:lnSpc>
                <a:spcPct val="107000"/>
              </a:lnSpc>
              <a:spcAft>
                <a:spcPts val="0"/>
              </a:spcAft>
            </a:pP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 zasadil som 9 semienok rastlín</a:t>
            </a:r>
            <a:endPar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marL="806450" indent="-806450">
              <a:lnSpc>
                <a:spcPct val="107000"/>
              </a:lnSpc>
              <a:spcAft>
                <a:spcPts val="0"/>
              </a:spcAft>
            </a:pP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2: každej nádobe som dal štítky (kontrola 1,2,3, kyslý 1,2,3, veľmi kyslý 1,2,3)</a:t>
            </a:r>
            <a:endPar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marL="806450" indent="-806450">
              <a:lnSpc>
                <a:spcPct val="107000"/>
              </a:lnSpc>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 zmiešal som vodu s octom a kontroloval pH podľa pásikov na 4,5 pH</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marL="806450" indent="-806450">
              <a:lnSpc>
                <a:spcPct val="107000"/>
              </a:lnSpc>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 zmiešal som vodu s octom a kontroloval pH podľa pásikov na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 pH</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marL="806450" indent="-806450">
              <a:lnSpc>
                <a:spcPct val="107000"/>
              </a:lnSpc>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postriekal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som rastliny v každej skupine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ako keby to bol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dážď podľa pH</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marL="806450" indent="-806450">
              <a:lnSpc>
                <a:spcPct val="107000"/>
              </a:lnSpc>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 zmeral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som pravítkom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výšku každej rastliny od zeme až po vrch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a kontroloval farbu rastlín</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marL="806450" indent="-806450">
              <a:lnSpc>
                <a:spcPct val="107000"/>
              </a:lnSpc>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 </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každých </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päť dní som potom meral a zaznamenával výšku, farbu,</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pic>
        <p:nvPicPr>
          <p:cNvPr id="9218" name="Picture 2" descr="SÃºvisiaci obrÃ¡zo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5343" y="2494031"/>
            <a:ext cx="1837142" cy="1223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Ãºvisiaci obrÃ¡zok"/>
          <p:cNvPicPr>
            <a:picLocks noChangeAspect="1" noChangeArrowheads="1"/>
          </p:cNvPicPr>
          <p:nvPr/>
        </p:nvPicPr>
        <p:blipFill rotWithShape="1">
          <a:blip r:embed="rId8">
            <a:extLst>
              <a:ext uri="{28A0092B-C50C-407E-A947-70E740481C1C}">
                <a14:useLocalDpi xmlns:a14="http://schemas.microsoft.com/office/drawing/2010/main" val="0"/>
              </a:ext>
            </a:extLst>
          </a:blip>
          <a:srcRect l="46791"/>
          <a:stretch/>
        </p:blipFill>
        <p:spPr bwMode="auto">
          <a:xfrm>
            <a:off x="8536673" y="11400"/>
            <a:ext cx="145598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VÃ½sledok vyhÄ¾adÃ¡vania obrÃ¡zkov pre dopyt sadenie semieno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17723" y="1002128"/>
            <a:ext cx="1840713" cy="14199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Ãºvisiaci obrÃ¡zok"/>
          <p:cNvPicPr>
            <a:picLocks noChangeAspect="1" noChangeArrowheads="1"/>
          </p:cNvPicPr>
          <p:nvPr/>
        </p:nvPicPr>
        <p:blipFill rotWithShape="1">
          <a:blip r:embed="rId10">
            <a:extLst>
              <a:ext uri="{28A0092B-C50C-407E-A947-70E740481C1C}">
                <a14:useLocalDpi xmlns:a14="http://schemas.microsoft.com/office/drawing/2010/main" val="0"/>
              </a:ext>
            </a:extLst>
          </a:blip>
          <a:srcRect l="45620"/>
          <a:stretch/>
        </p:blipFill>
        <p:spPr bwMode="auto">
          <a:xfrm>
            <a:off x="8560638" y="1709826"/>
            <a:ext cx="1367552" cy="20077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Ãºvisiaci obrÃ¡zok"/>
          <p:cNvPicPr>
            <a:picLocks noChangeAspect="1" noChangeArrowheads="1"/>
          </p:cNvPicPr>
          <p:nvPr/>
        </p:nvPicPr>
        <p:blipFill rotWithShape="1">
          <a:blip r:embed="rId11">
            <a:extLst>
              <a:ext uri="{28A0092B-C50C-407E-A947-70E740481C1C}">
                <a14:useLocalDpi xmlns:a14="http://schemas.microsoft.com/office/drawing/2010/main" val="0"/>
              </a:ext>
            </a:extLst>
          </a:blip>
          <a:srcRect r="25845"/>
          <a:stretch/>
        </p:blipFill>
        <p:spPr bwMode="auto">
          <a:xfrm>
            <a:off x="8328067" y="3750329"/>
            <a:ext cx="2157634" cy="22204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Ã½sledok vyhÄ¾adÃ¡vania obrÃ¡zkov pre dopyt postrekovanie kvetov"/>
          <p:cNvPicPr>
            <a:picLocks noChangeAspect="1" noChangeArrowheads="1"/>
          </p:cNvPicPr>
          <p:nvPr/>
        </p:nvPicPr>
        <p:blipFill rotWithShape="1">
          <a:blip r:embed="rId12">
            <a:extLst>
              <a:ext uri="{28A0092B-C50C-407E-A947-70E740481C1C}">
                <a14:useLocalDpi xmlns:a14="http://schemas.microsoft.com/office/drawing/2010/main" val="0"/>
              </a:ext>
            </a:extLst>
          </a:blip>
          <a:srcRect l="43549"/>
          <a:stretch/>
        </p:blipFill>
        <p:spPr bwMode="auto">
          <a:xfrm>
            <a:off x="6635663" y="3771953"/>
            <a:ext cx="1841309" cy="21745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Ã½sledok vyhÄ¾adÃ¡vania obrÃ¡zkov pre dopyt pravitk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7758264" y="4533511"/>
            <a:ext cx="2174454" cy="65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89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1" fill="hold" nodeType="withEffect" p14:presetBounceEnd="56000">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14:bounceEnd="56000">
                                          <p:cBhvr additive="base">
                                            <p:cTn id="14" dur="2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5" dur="2500" fill="hold"/>
                                            <p:tgtEl>
                                              <p:spTgt spid="3"/>
                                            </p:tgtEl>
                                            <p:attrNameLst>
                                              <p:attrName>ppt_y</p:attrName>
                                            </p:attrNameLst>
                                          </p:cBhvr>
                                          <p:tavLst>
                                            <p:tav tm="0">
                                              <p:val>
                                                <p:strVal val="0-#ppt_h/2"/>
                                              </p:val>
                                            </p:tav>
                                            <p:tav tm="100000">
                                              <p:val>
                                                <p:strVal val="#ppt_y"/>
                                              </p:val>
                                            </p:tav>
                                          </p:tavLst>
                                        </p:anim>
                                      </p:childTnLst>
                                    </p:cTn>
                                  </p:par>
                                  <p:par>
                                    <p:cTn id="16" presetID="22" presetClass="entr" presetSubtype="1"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up)">
                                          <p:cBhvr>
                                            <p:cTn id="18" dur="1500"/>
                                            <p:tgtEl>
                                              <p:spTgt spid="64"/>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par>
                              <p:cTn id="23" fill="hold">
                                <p:stCondLst>
                                  <p:cond delay="45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250"/>
                                            <p:tgtEl>
                                              <p:spTgt spid="36"/>
                                            </p:tgtEl>
                                          </p:cBhvr>
                                        </p:animEffect>
                                      </p:childTnLst>
                                    </p:cTn>
                                  </p:par>
                                </p:childTnLst>
                              </p:cTn>
                            </p:par>
                            <p:par>
                              <p:cTn id="27" fill="hold">
                                <p:stCondLst>
                                  <p:cond delay="5750"/>
                                </p:stCondLst>
                                <p:childTnLst>
                                  <p:par>
                                    <p:cTn id="28" presetID="10"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par>
                              <p:cTn id="31" fill="hold">
                                <p:stCondLst>
                                  <p:cond delay="625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6750"/>
                                </p:stCondLst>
                                <p:childTnLst>
                                  <p:par>
                                    <p:cTn id="36" presetID="10" presetClass="entr" presetSubtype="0"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fade">
                                          <p:cBhvr>
                                            <p:cTn id="38" dur="500"/>
                                            <p:tgtEl>
                                              <p:spTgt spid="1034"/>
                                            </p:tgtEl>
                                          </p:cBhvr>
                                        </p:animEffect>
                                      </p:childTnLst>
                                    </p:cTn>
                                  </p:par>
                                </p:childTnLst>
                              </p:cTn>
                            </p:par>
                            <p:par>
                              <p:cTn id="39" fill="hold">
                                <p:stCondLst>
                                  <p:cond delay="7250"/>
                                </p:stCondLst>
                                <p:childTnLst>
                                  <p:par>
                                    <p:cTn id="40" presetID="10" presetClass="entr" presetSubtype="0" fill="hold" nodeType="afterEffect">
                                      <p:stCondLst>
                                        <p:cond delay="0"/>
                                      </p:stCondLst>
                                      <p:childTnLst>
                                        <p:set>
                                          <p:cBhvr>
                                            <p:cTn id="41" dur="1" fill="hold">
                                              <p:stCondLst>
                                                <p:cond delay="0"/>
                                              </p:stCondLst>
                                            </p:cTn>
                                            <p:tgtEl>
                                              <p:spTgt spid="9218"/>
                                            </p:tgtEl>
                                            <p:attrNameLst>
                                              <p:attrName>style.visibility</p:attrName>
                                            </p:attrNameLst>
                                          </p:cBhvr>
                                          <p:to>
                                            <p:strVal val="visible"/>
                                          </p:to>
                                        </p:set>
                                        <p:animEffect transition="in" filter="fade">
                                          <p:cBhvr>
                                            <p:cTn id="42" dur="500"/>
                                            <p:tgtEl>
                                              <p:spTgt spid="9218"/>
                                            </p:tgtEl>
                                          </p:cBhvr>
                                        </p:animEffect>
                                      </p:childTnLst>
                                    </p:cTn>
                                  </p:par>
                                </p:childTnLst>
                              </p:cTn>
                            </p:par>
                            <p:par>
                              <p:cTn id="43" fill="hold">
                                <p:stCondLst>
                                  <p:cond delay="7750"/>
                                </p:stCondLst>
                                <p:childTnLst>
                                  <p:par>
                                    <p:cTn id="44" presetID="10" presetClass="entr"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visible"/>
                                          </p:to>
                                        </p:set>
                                        <p:animEffect transition="in" filter="fade">
                                          <p:cBhvr>
                                            <p:cTn id="46" dur="500"/>
                                            <p:tgtEl>
                                              <p:spTgt spid="1040"/>
                                            </p:tgtEl>
                                          </p:cBhvr>
                                        </p:animEffect>
                                      </p:childTnLst>
                                    </p:cTn>
                                  </p:par>
                                </p:childTnLst>
                              </p:cTn>
                            </p:par>
                            <p:par>
                              <p:cTn id="47" fill="hold">
                                <p:stCondLst>
                                  <p:cond delay="8250"/>
                                </p:stCondLst>
                                <p:childTnLst>
                                  <p:par>
                                    <p:cTn id="48" presetID="10" presetClass="entr" presetSubtype="0" fill="hold" nodeType="afterEffect">
                                      <p:stCondLst>
                                        <p:cond delay="0"/>
                                      </p:stCondLst>
                                      <p:childTnLst>
                                        <p:set>
                                          <p:cBhvr>
                                            <p:cTn id="49" dur="1" fill="hold">
                                              <p:stCondLst>
                                                <p:cond delay="0"/>
                                              </p:stCondLst>
                                            </p:cTn>
                                            <p:tgtEl>
                                              <p:spTgt spid="1042"/>
                                            </p:tgtEl>
                                            <p:attrNameLst>
                                              <p:attrName>style.visibility</p:attrName>
                                            </p:attrNameLst>
                                          </p:cBhvr>
                                          <p:to>
                                            <p:strVal val="visible"/>
                                          </p:to>
                                        </p:set>
                                        <p:animEffect transition="in" filter="fade">
                                          <p:cBhvr>
                                            <p:cTn id="50" dur="500"/>
                                            <p:tgtEl>
                                              <p:spTgt spid="1042"/>
                                            </p:tgtEl>
                                          </p:cBhvr>
                                        </p:animEffect>
                                      </p:childTnLst>
                                    </p:cTn>
                                  </p:par>
                                </p:childTnLst>
                              </p:cTn>
                            </p:par>
                            <p:par>
                              <p:cTn id="51" fill="hold">
                                <p:stCondLst>
                                  <p:cond delay="8750"/>
                                </p:stCondLst>
                                <p:childTnLst>
                                  <p:par>
                                    <p:cTn id="52" presetID="10" presetClass="entr" presetSubtype="0" fill="hold" nodeType="afterEffect">
                                      <p:stCondLst>
                                        <p:cond delay="0"/>
                                      </p:stCondLst>
                                      <p:childTnLst>
                                        <p:set>
                                          <p:cBhvr>
                                            <p:cTn id="53" dur="1" fill="hold">
                                              <p:stCondLst>
                                                <p:cond delay="0"/>
                                              </p:stCondLst>
                                            </p:cTn>
                                            <p:tgtEl>
                                              <p:spTgt spid="1044"/>
                                            </p:tgtEl>
                                            <p:attrNameLst>
                                              <p:attrName>style.visibility</p:attrName>
                                            </p:attrNameLst>
                                          </p:cBhvr>
                                          <p:to>
                                            <p:strVal val="visible"/>
                                          </p:to>
                                        </p:set>
                                        <p:animEffect transition="in" filter="fade">
                                          <p:cBhvr>
                                            <p:cTn id="54"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2500" fill="hold"/>
                                            <p:tgtEl>
                                              <p:spTgt spid="3"/>
                                            </p:tgtEl>
                                            <p:attrNameLst>
                                              <p:attrName>ppt_x</p:attrName>
                                            </p:attrNameLst>
                                          </p:cBhvr>
                                          <p:tavLst>
                                            <p:tav tm="0">
                                              <p:val>
                                                <p:strVal val="#ppt_x"/>
                                              </p:val>
                                            </p:tav>
                                            <p:tav tm="100000">
                                              <p:val>
                                                <p:strVal val="#ppt_x"/>
                                              </p:val>
                                            </p:tav>
                                          </p:tavLst>
                                        </p:anim>
                                        <p:anim calcmode="lin" valueType="num">
                                          <p:cBhvr additive="base">
                                            <p:cTn id="15" dur="2500" fill="hold"/>
                                            <p:tgtEl>
                                              <p:spTgt spid="3"/>
                                            </p:tgtEl>
                                            <p:attrNameLst>
                                              <p:attrName>ppt_y</p:attrName>
                                            </p:attrNameLst>
                                          </p:cBhvr>
                                          <p:tavLst>
                                            <p:tav tm="0">
                                              <p:val>
                                                <p:strVal val="0-#ppt_h/2"/>
                                              </p:val>
                                            </p:tav>
                                            <p:tav tm="100000">
                                              <p:val>
                                                <p:strVal val="#ppt_y"/>
                                              </p:val>
                                            </p:tav>
                                          </p:tavLst>
                                        </p:anim>
                                      </p:childTnLst>
                                    </p:cTn>
                                  </p:par>
                                  <p:par>
                                    <p:cTn id="16" presetID="22" presetClass="entr" presetSubtype="1"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up)">
                                          <p:cBhvr>
                                            <p:cTn id="18" dur="1500"/>
                                            <p:tgtEl>
                                              <p:spTgt spid="64"/>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par>
                              <p:cTn id="23" fill="hold">
                                <p:stCondLst>
                                  <p:cond delay="45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250"/>
                                            <p:tgtEl>
                                              <p:spTgt spid="36"/>
                                            </p:tgtEl>
                                          </p:cBhvr>
                                        </p:animEffect>
                                      </p:childTnLst>
                                    </p:cTn>
                                  </p:par>
                                </p:childTnLst>
                              </p:cTn>
                            </p:par>
                            <p:par>
                              <p:cTn id="27" fill="hold">
                                <p:stCondLst>
                                  <p:cond delay="5750"/>
                                </p:stCondLst>
                                <p:childTnLst>
                                  <p:par>
                                    <p:cTn id="28" presetID="10"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par>
                              <p:cTn id="31" fill="hold">
                                <p:stCondLst>
                                  <p:cond delay="625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6750"/>
                                </p:stCondLst>
                                <p:childTnLst>
                                  <p:par>
                                    <p:cTn id="36" presetID="10" presetClass="entr" presetSubtype="0"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fade">
                                          <p:cBhvr>
                                            <p:cTn id="38" dur="500"/>
                                            <p:tgtEl>
                                              <p:spTgt spid="1034"/>
                                            </p:tgtEl>
                                          </p:cBhvr>
                                        </p:animEffect>
                                      </p:childTnLst>
                                    </p:cTn>
                                  </p:par>
                                </p:childTnLst>
                              </p:cTn>
                            </p:par>
                            <p:par>
                              <p:cTn id="39" fill="hold">
                                <p:stCondLst>
                                  <p:cond delay="7250"/>
                                </p:stCondLst>
                                <p:childTnLst>
                                  <p:par>
                                    <p:cTn id="40" presetID="10" presetClass="entr" presetSubtype="0" fill="hold" nodeType="afterEffect">
                                      <p:stCondLst>
                                        <p:cond delay="0"/>
                                      </p:stCondLst>
                                      <p:childTnLst>
                                        <p:set>
                                          <p:cBhvr>
                                            <p:cTn id="41" dur="1" fill="hold">
                                              <p:stCondLst>
                                                <p:cond delay="0"/>
                                              </p:stCondLst>
                                            </p:cTn>
                                            <p:tgtEl>
                                              <p:spTgt spid="9218"/>
                                            </p:tgtEl>
                                            <p:attrNameLst>
                                              <p:attrName>style.visibility</p:attrName>
                                            </p:attrNameLst>
                                          </p:cBhvr>
                                          <p:to>
                                            <p:strVal val="visible"/>
                                          </p:to>
                                        </p:set>
                                        <p:animEffect transition="in" filter="fade">
                                          <p:cBhvr>
                                            <p:cTn id="42" dur="500"/>
                                            <p:tgtEl>
                                              <p:spTgt spid="9218"/>
                                            </p:tgtEl>
                                          </p:cBhvr>
                                        </p:animEffect>
                                      </p:childTnLst>
                                    </p:cTn>
                                  </p:par>
                                </p:childTnLst>
                              </p:cTn>
                            </p:par>
                            <p:par>
                              <p:cTn id="43" fill="hold">
                                <p:stCondLst>
                                  <p:cond delay="7750"/>
                                </p:stCondLst>
                                <p:childTnLst>
                                  <p:par>
                                    <p:cTn id="44" presetID="10" presetClass="entr"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visible"/>
                                          </p:to>
                                        </p:set>
                                        <p:animEffect transition="in" filter="fade">
                                          <p:cBhvr>
                                            <p:cTn id="46" dur="500"/>
                                            <p:tgtEl>
                                              <p:spTgt spid="1040"/>
                                            </p:tgtEl>
                                          </p:cBhvr>
                                        </p:animEffect>
                                      </p:childTnLst>
                                    </p:cTn>
                                  </p:par>
                                </p:childTnLst>
                              </p:cTn>
                            </p:par>
                            <p:par>
                              <p:cTn id="47" fill="hold">
                                <p:stCondLst>
                                  <p:cond delay="8250"/>
                                </p:stCondLst>
                                <p:childTnLst>
                                  <p:par>
                                    <p:cTn id="48" presetID="10" presetClass="entr" presetSubtype="0" fill="hold" nodeType="afterEffect">
                                      <p:stCondLst>
                                        <p:cond delay="0"/>
                                      </p:stCondLst>
                                      <p:childTnLst>
                                        <p:set>
                                          <p:cBhvr>
                                            <p:cTn id="49" dur="1" fill="hold">
                                              <p:stCondLst>
                                                <p:cond delay="0"/>
                                              </p:stCondLst>
                                            </p:cTn>
                                            <p:tgtEl>
                                              <p:spTgt spid="1042"/>
                                            </p:tgtEl>
                                            <p:attrNameLst>
                                              <p:attrName>style.visibility</p:attrName>
                                            </p:attrNameLst>
                                          </p:cBhvr>
                                          <p:to>
                                            <p:strVal val="visible"/>
                                          </p:to>
                                        </p:set>
                                        <p:animEffect transition="in" filter="fade">
                                          <p:cBhvr>
                                            <p:cTn id="50" dur="500"/>
                                            <p:tgtEl>
                                              <p:spTgt spid="1042"/>
                                            </p:tgtEl>
                                          </p:cBhvr>
                                        </p:animEffect>
                                      </p:childTnLst>
                                    </p:cTn>
                                  </p:par>
                                </p:childTnLst>
                              </p:cTn>
                            </p:par>
                            <p:par>
                              <p:cTn id="51" fill="hold">
                                <p:stCondLst>
                                  <p:cond delay="8750"/>
                                </p:stCondLst>
                                <p:childTnLst>
                                  <p:par>
                                    <p:cTn id="52" presetID="10" presetClass="entr" presetSubtype="0" fill="hold" nodeType="afterEffect">
                                      <p:stCondLst>
                                        <p:cond delay="0"/>
                                      </p:stCondLst>
                                      <p:childTnLst>
                                        <p:set>
                                          <p:cBhvr>
                                            <p:cTn id="53" dur="1" fill="hold">
                                              <p:stCondLst>
                                                <p:cond delay="0"/>
                                              </p:stCondLst>
                                            </p:cTn>
                                            <p:tgtEl>
                                              <p:spTgt spid="1044"/>
                                            </p:tgtEl>
                                            <p:attrNameLst>
                                              <p:attrName>style.visibility</p:attrName>
                                            </p:attrNameLst>
                                          </p:cBhvr>
                                          <p:to>
                                            <p:strVal val="visible"/>
                                          </p:to>
                                        </p:set>
                                        <p:animEffect transition="in" filter="fade">
                                          <p:cBhvr>
                                            <p:cTn id="54"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3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2" y="0"/>
            <a:ext cx="12236824" cy="6064883"/>
          </a:xfrm>
          <a:custGeom>
            <a:avLst/>
            <a:gdLst>
              <a:gd name="connsiteX0" fmla="*/ 8584538 w 12236824"/>
              <a:gd name="connsiteY0" fmla="*/ 565104 h 6064883"/>
              <a:gd name="connsiteX1" fmla="*/ 8199767 w 12236824"/>
              <a:gd name="connsiteY1" fmla="*/ 949875 h 6064883"/>
              <a:gd name="connsiteX2" fmla="*/ 8199767 w 12236824"/>
              <a:gd name="connsiteY2" fmla="*/ 2499936 h 6064883"/>
              <a:gd name="connsiteX3" fmla="*/ 8584538 w 12236824"/>
              <a:gd name="connsiteY3" fmla="*/ 2884707 h 6064883"/>
              <a:gd name="connsiteX4" fmla="*/ 10123574 w 12236824"/>
              <a:gd name="connsiteY4" fmla="*/ 2884707 h 6064883"/>
              <a:gd name="connsiteX5" fmla="*/ 10508345 w 12236824"/>
              <a:gd name="connsiteY5" fmla="*/ 2499936 h 6064883"/>
              <a:gd name="connsiteX6" fmla="*/ 10508345 w 12236824"/>
              <a:gd name="connsiteY6" fmla="*/ 949875 h 6064883"/>
              <a:gd name="connsiteX7" fmla="*/ 10123574 w 12236824"/>
              <a:gd name="connsiteY7" fmla="*/ 565104 h 6064883"/>
              <a:gd name="connsiteX8" fmla="*/ 0 w 12236824"/>
              <a:gd name="connsiteY8" fmla="*/ 0 h 6064883"/>
              <a:gd name="connsiteX9" fmla="*/ 12236824 w 12236824"/>
              <a:gd name="connsiteY9" fmla="*/ 0 h 6064883"/>
              <a:gd name="connsiteX10" fmla="*/ 12236824 w 12236824"/>
              <a:gd name="connsiteY10" fmla="*/ 6064883 h 6064883"/>
              <a:gd name="connsiteX11" fmla="*/ 0 w 12236824"/>
              <a:gd name="connsiteY11" fmla="*/ 6064883 h 606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824" h="6064883">
                <a:moveTo>
                  <a:pt x="8584538" y="565104"/>
                </a:moveTo>
                <a:cubicBezTo>
                  <a:pt x="8372035" y="565104"/>
                  <a:pt x="8199767" y="737372"/>
                  <a:pt x="8199767" y="949875"/>
                </a:cubicBezTo>
                <a:lnTo>
                  <a:pt x="8199767" y="2499936"/>
                </a:lnTo>
                <a:cubicBezTo>
                  <a:pt x="8199767" y="2712439"/>
                  <a:pt x="8372035" y="2884707"/>
                  <a:pt x="8584538" y="2884707"/>
                </a:cubicBezTo>
                <a:lnTo>
                  <a:pt x="10123574" y="2884707"/>
                </a:lnTo>
                <a:cubicBezTo>
                  <a:pt x="10336077" y="2884707"/>
                  <a:pt x="10508345" y="2712439"/>
                  <a:pt x="10508345" y="2499936"/>
                </a:cubicBezTo>
                <a:lnTo>
                  <a:pt x="10508345" y="949875"/>
                </a:lnTo>
                <a:cubicBezTo>
                  <a:pt x="10508345" y="737372"/>
                  <a:pt x="10336077" y="565104"/>
                  <a:pt x="10123574" y="565104"/>
                </a:cubicBezTo>
                <a:close/>
                <a:moveTo>
                  <a:pt x="0" y="0"/>
                </a:moveTo>
                <a:lnTo>
                  <a:pt x="12236824" y="0"/>
                </a:lnTo>
                <a:lnTo>
                  <a:pt x="12236824" y="6064883"/>
                </a:lnTo>
                <a:lnTo>
                  <a:pt x="0" y="6064883"/>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120894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7" name="Obdĺžnik 26"/>
          <p:cNvSpPr/>
          <p:nvPr/>
        </p:nvSpPr>
        <p:spPr>
          <a:xfrm>
            <a:off x="-1" y="-12383"/>
            <a:ext cx="5060353" cy="689919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5193862" cy="830997"/>
          </a:xfrm>
          <a:prstGeom prst="rect">
            <a:avLst/>
          </a:prstGeom>
          <a:solidFill>
            <a:srgbClr val="FBFBFB"/>
          </a:solidFill>
          <a:ln w="57150">
            <a:solidFill>
              <a:schemeClr val="accent6"/>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výsledky</a:t>
            </a:r>
            <a:endParaRPr lang="sk-SK" sz="48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8" name="Obrázok 27"/>
          <p:cNvPicPr>
            <a:picLocks noChangeAspect="1"/>
          </p:cNvPicPr>
          <p:nvPr/>
        </p:nvPicPr>
        <p:blipFill rotWithShape="1">
          <a:blip r:embed="rId3" cstate="print">
            <a:extLst>
              <a:ext uri="{28A0092B-C50C-407E-A947-70E740481C1C}">
                <a14:useLocalDpi xmlns:a14="http://schemas.microsoft.com/office/drawing/2010/main" val="0"/>
              </a:ext>
            </a:extLst>
          </a:blip>
          <a:srcRect l="66103" t="-241" r="283" b="241"/>
          <a:stretch/>
        </p:blipFill>
        <p:spPr>
          <a:xfrm>
            <a:off x="10555705" y="0"/>
            <a:ext cx="1682773" cy="6015820"/>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5"/>
            <a:chOff x="10057487" y="-16428"/>
            <a:chExt cx="784392" cy="3133925"/>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9467456" y="1872073"/>
              <a:ext cx="1906073"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Riešenie</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EA5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172141" y="694575"/>
            <a:ext cx="4493809"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769612" y="1591292"/>
            <a:ext cx="3573916" cy="4012380"/>
          </a:xfrm>
          <a:prstGeom prst="rect">
            <a:avLst/>
          </a:prstGeom>
          <a:noFill/>
          <a:ln>
            <a:noFill/>
          </a:ln>
          <a:effectLst/>
        </p:spPr>
        <p:txBody>
          <a:bodyPr wrap="square">
            <a:spAutoFit/>
          </a:bodyPr>
          <a:lstStyle/>
          <a:p>
            <a:pPr>
              <a:lnSpc>
                <a:spcPct val="107000"/>
              </a:lnSpc>
              <a:spcAft>
                <a:spcPts val="0"/>
              </a:spcAft>
            </a:pPr>
            <a:r>
              <a:rPr lang="sk-SK" sz="24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40" name="Obdĺžnik 39"/>
          <p:cNvSpPr/>
          <p:nvPr/>
        </p:nvSpPr>
        <p:spPr>
          <a:xfrm>
            <a:off x="5921571" y="532075"/>
            <a:ext cx="3913710" cy="365869"/>
          </a:xfrm>
          <a:prstGeom prst="rect">
            <a:avLst/>
          </a:prstGeom>
        </p:spPr>
        <p:txBody>
          <a:bodyPr wrap="square">
            <a:spAutoFit/>
          </a:bodyPr>
          <a:lstStyle/>
          <a:p>
            <a:pPr>
              <a:lnSpc>
                <a:spcPct val="107000"/>
              </a:lnSpc>
              <a:spcAft>
                <a:spcPts val="0"/>
              </a:spcAft>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r>
              <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~7.0</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41" name="Obdĺžnik 40"/>
          <p:cNvSpPr/>
          <p:nvPr/>
        </p:nvSpPr>
        <p:spPr>
          <a:xfrm>
            <a:off x="5060352" y="2900543"/>
            <a:ext cx="4603783" cy="365869"/>
          </a:xfrm>
          <a:prstGeom prst="rect">
            <a:avLst/>
          </a:prstGeom>
        </p:spPr>
        <p:txBody>
          <a:bodyPr wrap="square">
            <a:spAutoFit/>
          </a:bodyPr>
          <a:lstStyle/>
          <a:p>
            <a:pPr>
              <a:lnSpc>
                <a:spcPct val="107000"/>
              </a:lnSpc>
              <a:spcAft>
                <a:spcPts val="0"/>
              </a:spcAft>
            </a:pP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r>
              <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 4.5)</a:t>
            </a:r>
          </a:p>
        </p:txBody>
      </p:sp>
      <p:sp>
        <p:nvSpPr>
          <p:cNvPr id="42" name="Obdĺžnik 41"/>
          <p:cNvSpPr/>
          <p:nvPr/>
        </p:nvSpPr>
        <p:spPr>
          <a:xfrm>
            <a:off x="5075683" y="4468010"/>
            <a:ext cx="5398025" cy="365869"/>
          </a:xfrm>
          <a:prstGeom prst="rect">
            <a:avLst/>
          </a:prstGeom>
        </p:spPr>
        <p:txBody>
          <a:bodyPr wrap="square">
            <a:spAutoFit/>
          </a:bodyPr>
          <a:lstStyle/>
          <a:p>
            <a:pPr>
              <a:lnSpc>
                <a:spcPct val="107000"/>
              </a:lnSpc>
              <a:spcAft>
                <a:spcPts val="0"/>
              </a:spcAft>
            </a:pP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r>
              <a:rPr lang="sk-SK" sz="16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pH ~ </a:t>
            </a:r>
            <a:r>
              <a:rPr lang="sk-SK" sz="16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r>
              <a:rPr lang="sk-SK"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43" name="Skupina 42"/>
          <p:cNvGrpSpPr/>
          <p:nvPr/>
        </p:nvGrpSpPr>
        <p:grpSpPr>
          <a:xfrm>
            <a:off x="6979115" y="3354741"/>
            <a:ext cx="2551249" cy="762323"/>
            <a:chOff x="5128085" y="3569080"/>
            <a:chExt cx="2551249" cy="762323"/>
          </a:xfrm>
        </p:grpSpPr>
        <p:pic>
          <p:nvPicPr>
            <p:cNvPr id="44" name="Obrázok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45" name="Obrázok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46" name="Obrázok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47" name="Skupina 46"/>
          <p:cNvGrpSpPr/>
          <p:nvPr/>
        </p:nvGrpSpPr>
        <p:grpSpPr>
          <a:xfrm>
            <a:off x="7573156" y="5137614"/>
            <a:ext cx="2024451" cy="601058"/>
            <a:chOff x="5131848" y="5109688"/>
            <a:chExt cx="2551249" cy="762323"/>
          </a:xfrm>
        </p:grpSpPr>
        <p:pic>
          <p:nvPicPr>
            <p:cNvPr id="48" name="Obrázok 47"/>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49" name="Obrázok 48"/>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50" name="Obrázok 49"/>
            <p:cNvPicPr>
              <a:picLocks noChangeAspect="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51" name="Obrázok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3559" y="1195453"/>
            <a:ext cx="1767283" cy="1767283"/>
          </a:xfrm>
          <a:prstGeom prst="rect">
            <a:avLst/>
          </a:prstGeom>
        </p:spPr>
      </p:pic>
      <p:pic>
        <p:nvPicPr>
          <p:cNvPr id="52" name="Obrázok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0429" y="1185434"/>
            <a:ext cx="1767283" cy="1767283"/>
          </a:xfrm>
          <a:prstGeom prst="rect">
            <a:avLst/>
          </a:prstGeom>
        </p:spPr>
      </p:pic>
      <p:pic>
        <p:nvPicPr>
          <p:cNvPr id="53" name="Obrázok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2142" y="1209834"/>
            <a:ext cx="1767283" cy="1767283"/>
          </a:xfrm>
          <a:prstGeom prst="rect">
            <a:avLst/>
          </a:prstGeom>
        </p:spPr>
      </p:pic>
    </p:spTree>
    <p:extLst>
      <p:ext uri="{BB962C8B-B14F-4D97-AF65-F5344CB8AC3E}">
        <p14:creationId xmlns:p14="http://schemas.microsoft.com/office/powerpoint/2010/main" val="598701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14:presetBounceEnd="56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56000">
                                          <p:cBhvr additive="base">
                                            <p:cTn id="18"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par>
                              <p:cTn id="28" fill="hold">
                                <p:stCondLst>
                                  <p:cond delay="775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875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925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9750"/>
                                </p:stCondLst>
                                <p:childTnLst>
                                  <p:par>
                                    <p:cTn id="43" presetID="10"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10250"/>
                                </p:stCondLst>
                                <p:childTnLst>
                                  <p:par>
                                    <p:cTn id="47" presetID="42"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childTnLst>
                              </p:cTn>
                            </p:par>
                            <p:par>
                              <p:cTn id="52" fill="hold">
                                <p:stCondLst>
                                  <p:cond delay="11250"/>
                                </p:stCondLst>
                                <p:childTnLst>
                                  <p:par>
                                    <p:cTn id="53" presetID="10"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11750"/>
                                </p:stCondLst>
                                <p:childTnLst>
                                  <p:par>
                                    <p:cTn id="57" presetID="42"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par>
                              <p:cTn id="62" fill="hold">
                                <p:stCondLst>
                                  <p:cond delay="12750"/>
                                </p:stCondLst>
                                <p:childTnLst>
                                  <p:par>
                                    <p:cTn id="63" presetID="10" presetClass="entr" presetSubtype="0"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par>
                              <p:cTn id="28" fill="hold">
                                <p:stCondLst>
                                  <p:cond delay="775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875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925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9750"/>
                                </p:stCondLst>
                                <p:childTnLst>
                                  <p:par>
                                    <p:cTn id="43" presetID="10"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10250"/>
                                </p:stCondLst>
                                <p:childTnLst>
                                  <p:par>
                                    <p:cTn id="47" presetID="42"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childTnLst>
                              </p:cTn>
                            </p:par>
                            <p:par>
                              <p:cTn id="52" fill="hold">
                                <p:stCondLst>
                                  <p:cond delay="11250"/>
                                </p:stCondLst>
                                <p:childTnLst>
                                  <p:par>
                                    <p:cTn id="53" presetID="10"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11750"/>
                                </p:stCondLst>
                                <p:childTnLst>
                                  <p:par>
                                    <p:cTn id="57" presetID="42"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par>
                              <p:cTn id="62" fill="hold">
                                <p:stCondLst>
                                  <p:cond delay="12750"/>
                                </p:stCondLst>
                                <p:childTnLst>
                                  <p:par>
                                    <p:cTn id="63" presetID="10" presetClass="entr" presetSubtype="0"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P spid="40" grpId="0"/>
          <p:bldP spid="41"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3" y="-1"/>
            <a:ext cx="12236824" cy="6000840"/>
          </a:xfrm>
          <a:custGeom>
            <a:avLst/>
            <a:gdLst>
              <a:gd name="connsiteX0" fmla="*/ 8524566 w 12236824"/>
              <a:gd name="connsiteY0" fmla="*/ 2884707 h 6000840"/>
              <a:gd name="connsiteX1" fmla="*/ 8162430 w 12236824"/>
              <a:gd name="connsiteY1" fmla="*/ 3246843 h 6000840"/>
              <a:gd name="connsiteX2" fmla="*/ 8162430 w 12236824"/>
              <a:gd name="connsiteY2" fmla="*/ 5351092 h 6000840"/>
              <a:gd name="connsiteX3" fmla="*/ 8524566 w 12236824"/>
              <a:gd name="connsiteY3" fmla="*/ 5713228 h 6000840"/>
              <a:gd name="connsiteX4" fmla="*/ 9973069 w 12236824"/>
              <a:gd name="connsiteY4" fmla="*/ 5713228 h 6000840"/>
              <a:gd name="connsiteX5" fmla="*/ 10335205 w 12236824"/>
              <a:gd name="connsiteY5" fmla="*/ 5351092 h 6000840"/>
              <a:gd name="connsiteX6" fmla="*/ 10335205 w 12236824"/>
              <a:gd name="connsiteY6" fmla="*/ 3246843 h 6000840"/>
              <a:gd name="connsiteX7" fmla="*/ 9973069 w 12236824"/>
              <a:gd name="connsiteY7" fmla="*/ 2884707 h 6000840"/>
              <a:gd name="connsiteX8" fmla="*/ 0 w 12236824"/>
              <a:gd name="connsiteY8" fmla="*/ 0 h 6000840"/>
              <a:gd name="connsiteX9" fmla="*/ 12236824 w 12236824"/>
              <a:gd name="connsiteY9" fmla="*/ 0 h 6000840"/>
              <a:gd name="connsiteX10" fmla="*/ 12236824 w 12236824"/>
              <a:gd name="connsiteY10" fmla="*/ 6000840 h 6000840"/>
              <a:gd name="connsiteX11" fmla="*/ 0 w 12236824"/>
              <a:gd name="connsiteY11" fmla="*/ 6000840 h 600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824" h="6000840">
                <a:moveTo>
                  <a:pt x="8524566" y="2884707"/>
                </a:moveTo>
                <a:cubicBezTo>
                  <a:pt x="8324564" y="2884707"/>
                  <a:pt x="8162430" y="3046841"/>
                  <a:pt x="8162430" y="3246843"/>
                </a:cubicBezTo>
                <a:lnTo>
                  <a:pt x="8162430" y="5351092"/>
                </a:lnTo>
                <a:cubicBezTo>
                  <a:pt x="8162430" y="5551094"/>
                  <a:pt x="8324564" y="5713228"/>
                  <a:pt x="8524566" y="5713228"/>
                </a:cubicBezTo>
                <a:lnTo>
                  <a:pt x="9973069" y="5713228"/>
                </a:lnTo>
                <a:cubicBezTo>
                  <a:pt x="10173071" y="5713228"/>
                  <a:pt x="10335205" y="5551094"/>
                  <a:pt x="10335205" y="5351092"/>
                </a:cubicBezTo>
                <a:lnTo>
                  <a:pt x="10335205" y="3246843"/>
                </a:lnTo>
                <a:cubicBezTo>
                  <a:pt x="10335205" y="3046841"/>
                  <a:pt x="10173071" y="2884707"/>
                  <a:pt x="9973069" y="2884707"/>
                </a:cubicBezTo>
                <a:close/>
                <a:moveTo>
                  <a:pt x="0" y="0"/>
                </a:moveTo>
                <a:lnTo>
                  <a:pt x="12236824" y="0"/>
                </a:lnTo>
                <a:lnTo>
                  <a:pt x="12236824" y="6000840"/>
                </a:lnTo>
                <a:lnTo>
                  <a:pt x="0" y="6000840"/>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7555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Skupina 6"/>
          <p:cNvGrpSpPr/>
          <p:nvPr/>
        </p:nvGrpSpPr>
        <p:grpSpPr>
          <a:xfrm>
            <a:off x="-44826" y="-1418"/>
            <a:ext cx="12236821" cy="6859418"/>
            <a:chOff x="-67362" y="0"/>
            <a:chExt cx="12259362" cy="6858000"/>
          </a:xfrm>
        </p:grpSpPr>
        <p:pic>
          <p:nvPicPr>
            <p:cNvPr id="25" name="Obrázo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62" y="0"/>
              <a:ext cx="12259362" cy="6858000"/>
            </a:xfrm>
            <a:prstGeom prst="rect">
              <a:avLst/>
            </a:prstGeom>
          </p:spPr>
        </p:pic>
        <p:sp>
          <p:nvSpPr>
            <p:cNvPr id="5" name="Obdĺžnik 4"/>
            <p:cNvSpPr/>
            <p:nvPr/>
          </p:nvSpPr>
          <p:spPr>
            <a:xfrm>
              <a:off x="3719593" y="2680129"/>
              <a:ext cx="4704172" cy="1550907"/>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1" name="Obdĺžnik 20"/>
          <p:cNvSpPr/>
          <p:nvPr/>
        </p:nvSpPr>
        <p:spPr>
          <a:xfrm>
            <a:off x="-2" y="5926936"/>
            <a:ext cx="12192002" cy="931064"/>
          </a:xfrm>
          <a:prstGeom prst="rect">
            <a:avLst/>
          </a:prstGeom>
          <a:solidFill>
            <a:srgbClr val="4D9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 name="Obdĺžnik 23"/>
          <p:cNvSpPr/>
          <p:nvPr/>
        </p:nvSpPr>
        <p:spPr>
          <a:xfrm>
            <a:off x="-44831" y="604434"/>
            <a:ext cx="12304065" cy="6253566"/>
          </a:xfrm>
          <a:prstGeom prst="rect">
            <a:avLst/>
          </a:prstGeom>
          <a:solidFill>
            <a:schemeClr val="bg1">
              <a:alpha val="85000"/>
            </a:schemeClr>
          </a:solidFill>
          <a:ln>
            <a:noFill/>
          </a:ln>
          <a:effectLst>
            <a:outerShdw blurRad="304800" dist="2159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Obláčik 22"/>
          <p:cNvSpPr/>
          <p:nvPr/>
        </p:nvSpPr>
        <p:spPr>
          <a:xfrm>
            <a:off x="5718875" y="195780"/>
            <a:ext cx="6169197" cy="2268451"/>
          </a:xfrm>
          <a:prstGeom prst="cloudCallout">
            <a:avLst>
              <a:gd name="adj1" fmla="val -31601"/>
              <a:gd name="adj2" fmla="val 77243"/>
            </a:avLst>
          </a:prstGeom>
          <a:solidFill>
            <a:srgbClr val="EFB82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44824" y="5686689"/>
            <a:ext cx="12192000" cy="1171311"/>
            <a:chOff x="1" y="5688105"/>
            <a:chExt cx="12192000" cy="1171311"/>
          </a:xfrm>
        </p:grpSpPr>
        <p:sp>
          <p:nvSpPr>
            <p:cNvPr id="14" name="Obdĺžnik 13"/>
            <p:cNvSpPr/>
            <p:nvPr/>
          </p:nvSpPr>
          <p:spPr>
            <a:xfrm>
              <a:off x="1" y="5688105"/>
              <a:ext cx="12192000" cy="1169893"/>
            </a:xfrm>
            <a:prstGeom prst="rect">
              <a:avLst/>
            </a:prstGeom>
            <a:solidFill>
              <a:schemeClr val="bg1">
                <a:alpha val="24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3" name="Skupina 12"/>
            <p:cNvGrpSpPr/>
            <p:nvPr/>
          </p:nvGrpSpPr>
          <p:grpSpPr>
            <a:xfrm>
              <a:off x="363071" y="5930544"/>
              <a:ext cx="11828928" cy="927456"/>
              <a:chOff x="363071" y="5930544"/>
              <a:chExt cx="11828928" cy="927456"/>
            </a:xfrm>
          </p:grpSpPr>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71" y="5930544"/>
                <a:ext cx="8592671" cy="927455"/>
              </a:xfrm>
              <a:prstGeom prst="rect">
                <a:avLst/>
              </a:prstGeom>
            </p:spPr>
          </p:pic>
          <p:sp>
            <p:nvSpPr>
              <p:cNvPr id="11" name="Obdĺžnik 10"/>
              <p:cNvSpPr/>
              <p:nvPr/>
            </p:nvSpPr>
            <p:spPr>
              <a:xfrm>
                <a:off x="9076764" y="5930544"/>
                <a:ext cx="3115235"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2" name="Obrázo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653" y="5785114"/>
              <a:ext cx="1478694" cy="1074302"/>
            </a:xfrm>
            <a:prstGeom prst="rect">
              <a:avLst/>
            </a:prstGeom>
          </p:spPr>
        </p:pic>
      </p:grpSp>
      <p:sp>
        <p:nvSpPr>
          <p:cNvPr id="15" name="Obdĺžnik 14"/>
          <p:cNvSpPr/>
          <p:nvPr/>
        </p:nvSpPr>
        <p:spPr>
          <a:xfrm>
            <a:off x="0" y="5930543"/>
            <a:ext cx="363069"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Nadpis 1"/>
          <p:cNvSpPr txBox="1">
            <a:spLocks/>
          </p:cNvSpPr>
          <p:nvPr/>
        </p:nvSpPr>
        <p:spPr>
          <a:xfrm>
            <a:off x="4301215" y="604434"/>
            <a:ext cx="9144000" cy="1149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5400" b="1" dirty="0" smtClean="0">
                <a:solidFill>
                  <a:schemeClr val="accent1">
                    <a:lumMod val="50000"/>
                  </a:schemeClr>
                </a:solidFill>
                <a:latin typeface="Century Gothic" panose="020B0502020202020204" pitchFamily="34" charset="0"/>
              </a:rPr>
              <a:t>Nápad</a:t>
            </a:r>
            <a:endParaRPr lang="sk-SK" sz="5400" b="1" dirty="0">
              <a:solidFill>
                <a:schemeClr val="accent1">
                  <a:lumMod val="50000"/>
                </a:schemeClr>
              </a:solidFill>
              <a:latin typeface="Century Gothic" panose="020B0502020202020204" pitchFamily="34" charset="0"/>
            </a:endParaRPr>
          </a:p>
        </p:txBody>
      </p:sp>
      <p:pic>
        <p:nvPicPr>
          <p:cNvPr id="8" name="Obrázo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3389" y="2354609"/>
            <a:ext cx="3143549" cy="3143549"/>
          </a:xfrm>
          <a:prstGeom prst="rect">
            <a:avLst/>
          </a:prstGeom>
        </p:spPr>
      </p:pic>
      <p:pic>
        <p:nvPicPr>
          <p:cNvPr id="2" name="Obrázo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1561" y="3381335"/>
            <a:ext cx="2002428" cy="2002428"/>
          </a:xfrm>
          <a:prstGeom prst="rect">
            <a:avLst/>
          </a:prstGeom>
        </p:spPr>
      </p:pic>
    </p:spTree>
    <p:extLst>
      <p:ext uri="{BB962C8B-B14F-4D97-AF65-F5344CB8AC3E}">
        <p14:creationId xmlns:p14="http://schemas.microsoft.com/office/powerpoint/2010/main" val="2989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675" fill="hold">
                                          <p:stCondLst>
                                            <p:cond delay="0"/>
                                          </p:stCondLst>
                                        </p:cTn>
                                        <p:tgtEl>
                                          <p:spTgt spid="8"/>
                                        </p:tgtEl>
                                        <p:attrNameLst>
                                          <p:attrName>r</p:attrName>
                                        </p:attrNameLst>
                                      </p:cBhvr>
                                    </p:animRot>
                                    <p:animRot by="-240000">
                                      <p:cBhvr>
                                        <p:cTn id="7" dur="1350" fill="hold">
                                          <p:stCondLst>
                                            <p:cond delay="1350"/>
                                          </p:stCondLst>
                                        </p:cTn>
                                        <p:tgtEl>
                                          <p:spTgt spid="8"/>
                                        </p:tgtEl>
                                        <p:attrNameLst>
                                          <p:attrName>r</p:attrName>
                                        </p:attrNameLst>
                                      </p:cBhvr>
                                    </p:animRot>
                                    <p:animRot by="240000">
                                      <p:cBhvr>
                                        <p:cTn id="8" dur="1350" fill="hold">
                                          <p:stCondLst>
                                            <p:cond delay="2700"/>
                                          </p:stCondLst>
                                        </p:cTn>
                                        <p:tgtEl>
                                          <p:spTgt spid="8"/>
                                        </p:tgtEl>
                                        <p:attrNameLst>
                                          <p:attrName>r</p:attrName>
                                        </p:attrNameLst>
                                      </p:cBhvr>
                                    </p:animRot>
                                    <p:animRot by="-240000">
                                      <p:cBhvr>
                                        <p:cTn id="9" dur="1350" fill="hold">
                                          <p:stCondLst>
                                            <p:cond delay="4050"/>
                                          </p:stCondLst>
                                        </p:cTn>
                                        <p:tgtEl>
                                          <p:spTgt spid="8"/>
                                        </p:tgtEl>
                                        <p:attrNameLst>
                                          <p:attrName>r</p:attrName>
                                        </p:attrNameLst>
                                      </p:cBhvr>
                                    </p:animRot>
                                    <p:animRot by="120000">
                                      <p:cBhvr>
                                        <p:cTn id="10" dur="1350" fill="hold">
                                          <p:stCondLst>
                                            <p:cond delay="5400"/>
                                          </p:stCondLst>
                                        </p:cTn>
                                        <p:tgtEl>
                                          <p:spTgt spid="8"/>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30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7" name="Obdĺžnik 26"/>
          <p:cNvSpPr/>
          <p:nvPr/>
        </p:nvSpPr>
        <p:spPr>
          <a:xfrm>
            <a:off x="-1" y="-12383"/>
            <a:ext cx="5060353" cy="689919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5193862" cy="830997"/>
          </a:xfrm>
          <a:prstGeom prst="rect">
            <a:avLst/>
          </a:prstGeom>
          <a:solidFill>
            <a:srgbClr val="FBFBFB"/>
          </a:solidFill>
          <a:ln w="57150">
            <a:solidFill>
              <a:schemeClr val="accent6"/>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záver</a:t>
            </a:r>
            <a:endParaRPr lang="sk-SK" sz="48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8" name="Obrázok 27"/>
          <p:cNvPicPr>
            <a:picLocks noChangeAspect="1"/>
          </p:cNvPicPr>
          <p:nvPr/>
        </p:nvPicPr>
        <p:blipFill rotWithShape="1">
          <a:blip r:embed="rId3" cstate="print">
            <a:extLst>
              <a:ext uri="{28A0092B-C50C-407E-A947-70E740481C1C}">
                <a14:useLocalDpi xmlns:a14="http://schemas.microsoft.com/office/drawing/2010/main" val="0"/>
              </a:ext>
            </a:extLst>
          </a:blip>
          <a:srcRect l="66103" t="-241" r="283" b="241"/>
          <a:stretch/>
        </p:blipFill>
        <p:spPr>
          <a:xfrm>
            <a:off x="10555705" y="0"/>
            <a:ext cx="1682773" cy="6015820"/>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5"/>
            <a:chOff x="10057487" y="-16428"/>
            <a:chExt cx="784392" cy="3133925"/>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9467456" y="1872073"/>
              <a:ext cx="1906073"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Riešenie</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EA5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172141" y="694575"/>
            <a:ext cx="4493809"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631553" y="1570878"/>
            <a:ext cx="3573916" cy="4012380"/>
          </a:xfrm>
          <a:prstGeom prst="rect">
            <a:avLst/>
          </a:prstGeom>
          <a:noFill/>
          <a:ln>
            <a:noFill/>
          </a:ln>
          <a:effectLst/>
        </p:spPr>
        <p:txBody>
          <a:bodyPr wrap="square">
            <a:spAutoFit/>
          </a:bodyPr>
          <a:lstStyle/>
          <a:p>
            <a:pPr>
              <a:lnSpc>
                <a:spcPct val="107000"/>
              </a:lnSpc>
              <a:spcAft>
                <a:spcPts val="0"/>
              </a:spcAft>
            </a:pPr>
            <a:r>
              <a:rPr lang="sk-SK" sz="24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grpSp>
        <p:nvGrpSpPr>
          <p:cNvPr id="4" name="Skupina 3"/>
          <p:cNvGrpSpPr/>
          <p:nvPr/>
        </p:nvGrpSpPr>
        <p:grpSpPr>
          <a:xfrm>
            <a:off x="5370860" y="3710617"/>
            <a:ext cx="4874336" cy="1937877"/>
            <a:chOff x="96089" y="3682497"/>
            <a:chExt cx="4874336" cy="1937877"/>
          </a:xfrm>
        </p:grpSpPr>
        <p:pic>
          <p:nvPicPr>
            <p:cNvPr id="31" name="Picture 4" descr="SÃºvisiaci obrÃ¡zok"/>
            <p:cNvPicPr>
              <a:picLocks noChangeAspect="1" noChangeArrowheads="1"/>
            </p:cNvPicPr>
            <p:nvPr/>
          </p:nvPicPr>
          <p:blipFill rotWithShape="1">
            <a:blip r:embed="rId7">
              <a:extLst>
                <a:ext uri="{28A0092B-C50C-407E-A947-70E740481C1C}">
                  <a14:useLocalDpi xmlns:a14="http://schemas.microsoft.com/office/drawing/2010/main" val="0"/>
                </a:ext>
              </a:extLst>
            </a:blip>
            <a:srcRect l="24974" t="11537" r="-1845" b="-617"/>
            <a:stretch/>
          </p:blipFill>
          <p:spPr bwMode="auto">
            <a:xfrm>
              <a:off x="96089" y="3682497"/>
              <a:ext cx="4874336" cy="1937877"/>
            </a:xfrm>
            <a:prstGeom prst="rect">
              <a:avLst/>
            </a:prstGeom>
            <a:noFill/>
            <a:extLst>
              <a:ext uri="{909E8E84-426E-40DD-AFC4-6F175D3DCCD1}">
                <a14:hiddenFill xmlns:a14="http://schemas.microsoft.com/office/drawing/2010/main">
                  <a:solidFill>
                    <a:srgbClr val="FFFFFF"/>
                  </a:solidFill>
                </a14:hiddenFill>
              </a:ext>
            </a:extLst>
          </p:spPr>
        </p:pic>
        <p:sp>
          <p:nvSpPr>
            <p:cNvPr id="32" name="BlokTextu 31"/>
            <p:cNvSpPr txBox="1"/>
            <p:nvPr/>
          </p:nvSpPr>
          <p:spPr>
            <a:xfrm>
              <a:off x="522931" y="5203500"/>
              <a:ext cx="737961" cy="338554"/>
            </a:xfrm>
            <a:prstGeom prst="rect">
              <a:avLst/>
            </a:prstGeom>
            <a:solidFill>
              <a:srgbClr val="8F8487"/>
            </a:solidFill>
            <a:ln>
              <a:solidFill>
                <a:srgbClr val="FFC000"/>
              </a:solidFill>
            </a:ln>
          </p:spPr>
          <p:txBody>
            <a:bodyPr wrap="square" rtlCol="0">
              <a:spAutoFit/>
            </a:bodyPr>
            <a:lstStyle/>
            <a:p>
              <a:pPr algn="ctr"/>
              <a:r>
                <a:rPr lang="sk-SK" sz="1600" b="1" dirty="0" smtClean="0">
                  <a:latin typeface="Century Gothic" panose="020B0502020202020204" pitchFamily="34" charset="0"/>
                </a:rPr>
                <a:t>7 ph</a:t>
              </a:r>
              <a:endParaRPr lang="sk-SK" sz="1600" b="1" dirty="0">
                <a:latin typeface="Century Gothic" panose="020B0502020202020204" pitchFamily="34" charset="0"/>
              </a:endParaRPr>
            </a:p>
          </p:txBody>
        </p:sp>
        <p:sp>
          <p:nvSpPr>
            <p:cNvPr id="33" name="BlokTextu 32"/>
            <p:cNvSpPr txBox="1"/>
            <p:nvPr/>
          </p:nvSpPr>
          <p:spPr>
            <a:xfrm>
              <a:off x="2214180" y="5200065"/>
              <a:ext cx="803843" cy="338554"/>
            </a:xfrm>
            <a:prstGeom prst="rect">
              <a:avLst/>
            </a:prstGeom>
            <a:solidFill>
              <a:srgbClr val="8F8487"/>
            </a:solidFill>
            <a:ln>
              <a:solidFill>
                <a:srgbClr val="FFC000"/>
              </a:solidFill>
            </a:ln>
          </p:spPr>
          <p:txBody>
            <a:bodyPr wrap="square" rtlCol="0">
              <a:spAutoFit/>
            </a:bodyPr>
            <a:lstStyle/>
            <a:p>
              <a:pPr algn="ctr"/>
              <a:r>
                <a:rPr lang="sk-SK" sz="1600" b="1" dirty="0" smtClean="0">
                  <a:latin typeface="Century Gothic" panose="020B0502020202020204" pitchFamily="34" charset="0"/>
                </a:rPr>
                <a:t>4,5 ph</a:t>
              </a:r>
              <a:endParaRPr lang="sk-SK" sz="1600" b="1" dirty="0">
                <a:latin typeface="Century Gothic" panose="020B0502020202020204" pitchFamily="34" charset="0"/>
              </a:endParaRPr>
            </a:p>
          </p:txBody>
        </p:sp>
        <p:sp>
          <p:nvSpPr>
            <p:cNvPr id="34" name="BlokTextu 33"/>
            <p:cNvSpPr txBox="1"/>
            <p:nvPr/>
          </p:nvSpPr>
          <p:spPr>
            <a:xfrm>
              <a:off x="3817931" y="5181421"/>
              <a:ext cx="803843" cy="338554"/>
            </a:xfrm>
            <a:prstGeom prst="rect">
              <a:avLst/>
            </a:prstGeom>
            <a:solidFill>
              <a:srgbClr val="8F8487"/>
            </a:solidFill>
            <a:ln>
              <a:solidFill>
                <a:srgbClr val="FFC000"/>
              </a:solidFill>
            </a:ln>
          </p:spPr>
          <p:txBody>
            <a:bodyPr wrap="square" rtlCol="0">
              <a:spAutoFit/>
            </a:bodyPr>
            <a:lstStyle/>
            <a:p>
              <a:pPr algn="ctr"/>
              <a:r>
                <a:rPr lang="sk-SK" sz="1600" b="1" dirty="0" smtClean="0">
                  <a:latin typeface="Century Gothic" panose="020B0502020202020204" pitchFamily="34" charset="0"/>
                </a:rPr>
                <a:t>4,0 ph</a:t>
              </a:r>
              <a:endParaRPr lang="sk-SK" sz="1600" b="1" dirty="0">
                <a:latin typeface="Century Gothic" panose="020B0502020202020204" pitchFamily="34" charset="0"/>
              </a:endParaRPr>
            </a:p>
          </p:txBody>
        </p:sp>
      </p:grpSp>
      <p:sp>
        <p:nvSpPr>
          <p:cNvPr id="35" name="BlokTextu 34"/>
          <p:cNvSpPr txBox="1"/>
          <p:nvPr/>
        </p:nvSpPr>
        <p:spPr>
          <a:xfrm>
            <a:off x="6147065" y="1210109"/>
            <a:ext cx="2731575" cy="1168539"/>
          </a:xfrm>
          <a:prstGeom prst="ellipse">
            <a:avLst/>
          </a:prstGeom>
          <a:solidFill>
            <a:schemeClr val="accent4">
              <a:lumMod val="60000"/>
              <a:lumOff val="40000"/>
            </a:schemeClr>
          </a:solidFill>
          <a:ln w="57150">
            <a:no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Hypotéza potvrdená</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288470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14:presetBounceEnd="56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56000">
                                          <p:cBhvr additive="base">
                                            <p:cTn id="18"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par>
                              <p:cTn id="28" fill="hold">
                                <p:stCondLst>
                                  <p:cond delay="77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82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par>
                              <p:cTn id="28" fill="hold">
                                <p:stCondLst>
                                  <p:cond delay="77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82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P spid="3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ĺžnik 26"/>
          <p:cNvSpPr/>
          <p:nvPr/>
        </p:nvSpPr>
        <p:spPr>
          <a:xfrm>
            <a:off x="-1" y="-12383"/>
            <a:ext cx="9042401" cy="689919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1" y="179865"/>
            <a:ext cx="9099363" cy="830997"/>
          </a:xfrm>
          <a:prstGeom prst="rect">
            <a:avLst/>
          </a:prstGeom>
          <a:solidFill>
            <a:srgbClr val="FBFBFB"/>
          </a:solidFill>
          <a:ln w="57150">
            <a:solidFill>
              <a:schemeClr val="accent6"/>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bibliografia</a:t>
            </a:r>
            <a:endParaRPr lang="sk-SK" sz="48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8" name="Obrázok 27"/>
          <p:cNvPicPr>
            <a:picLocks noChangeAspect="1"/>
          </p:cNvPicPr>
          <p:nvPr/>
        </p:nvPicPr>
        <p:blipFill rotWithShape="1">
          <a:blip r:embed="rId2" cstate="print">
            <a:extLst>
              <a:ext uri="{28A0092B-C50C-407E-A947-70E740481C1C}">
                <a14:useLocalDpi xmlns:a14="http://schemas.microsoft.com/office/drawing/2010/main" val="0"/>
              </a:ext>
            </a:extLst>
          </a:blip>
          <a:srcRect l="66103" t="-241" r="283" b="241"/>
          <a:stretch/>
        </p:blipFill>
        <p:spPr>
          <a:xfrm>
            <a:off x="10555705" y="0"/>
            <a:ext cx="1682773" cy="6015820"/>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032" name="Picture 8" descr="VÃ½sledok vyhÄ¾adÃ¡vania obrÃ¡zkov pre dopyt paper with adhesive tape png"/>
          <p:cNvPicPr>
            <a:picLocks noChangeAspect="1" noChangeArrowheads="1"/>
          </p:cNvPicPr>
          <p:nvPr/>
        </p:nvPicPr>
        <p:blipFill rotWithShape="1">
          <a:blip r:embed="rId5">
            <a:extLst>
              <a:ext uri="{28A0092B-C50C-407E-A947-70E740481C1C}">
                <a14:useLocalDpi xmlns:a14="http://schemas.microsoft.com/office/drawing/2010/main" val="0"/>
              </a:ext>
            </a:extLst>
          </a:blip>
          <a:srcRect l="28034" t="17657" r="22011" b="20374"/>
          <a:stretch/>
        </p:blipFill>
        <p:spPr bwMode="auto">
          <a:xfrm>
            <a:off x="172141" y="694575"/>
            <a:ext cx="8626433"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894761" y="1705437"/>
            <a:ext cx="7710486" cy="3282502"/>
          </a:xfrm>
          <a:prstGeom prst="rect">
            <a:avLst/>
          </a:prstGeom>
          <a:noFill/>
          <a:ln>
            <a:noFill/>
          </a:ln>
          <a:effectLst/>
        </p:spPr>
        <p:txBody>
          <a:bodyPr wrap="square">
            <a:spAutoFit/>
          </a:bodyPr>
          <a:lstStyle/>
          <a:p>
            <a:pPr marL="342900" indent="-342900">
              <a:lnSpc>
                <a:spcPct val="107000"/>
              </a:lnSpc>
              <a:spcAft>
                <a:spcPts val="0"/>
              </a:spcAft>
              <a:buFont typeface="Arial" panose="020B0604020202020204" pitchFamily="34" charset="0"/>
              <a:buChar char="•"/>
            </a:pPr>
            <a:r>
              <a:rPr lang="sk-SK" sz="2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www.zones.sk</a:t>
            </a:r>
          </a:p>
          <a:p>
            <a:pPr marL="342900" indent="-342900">
              <a:lnSpc>
                <a:spcPct val="107000"/>
              </a:lnSpc>
              <a:spcAft>
                <a:spcPts val="0"/>
              </a:spcAft>
              <a:buFont typeface="Arial" panose="020B0604020202020204" pitchFamily="34" charset="0"/>
              <a:buChar char="•"/>
            </a:pPr>
            <a:r>
              <a:rPr lang="sk-SK" sz="2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Časopis </a:t>
            </a:r>
            <a:r>
              <a:rPr lang="sk-SK" sz="2800" b="1" dirty="0" err="1"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Quark</a:t>
            </a:r>
            <a:r>
              <a:rPr lang="sk-SK" sz="2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február, jún 2018</a:t>
            </a:r>
          </a:p>
          <a:p>
            <a:pPr marL="342900" indent="-342900">
              <a:lnSpc>
                <a:spcPct val="107000"/>
              </a:lnSpc>
              <a:spcAft>
                <a:spcPts val="0"/>
              </a:spcAft>
              <a:buFont typeface="Arial" panose="020B0604020202020204" pitchFamily="34" charset="0"/>
              <a:buChar char="•"/>
            </a:pPr>
            <a:r>
              <a:rPr lang="sk-SK" sz="2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2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2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2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2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2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a:p>
            <a:pPr marL="342900" indent="-342900">
              <a:lnSpc>
                <a:spcPct val="107000"/>
              </a:lnSpc>
              <a:spcAft>
                <a:spcPts val="0"/>
              </a:spcAft>
              <a:buFont typeface="Arial" panose="020B0604020202020204" pitchFamily="34" charset="0"/>
              <a:buChar char="•"/>
            </a:pPr>
            <a:r>
              <a:rPr lang="sk-SK" sz="2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Ivan </a:t>
            </a:r>
            <a:r>
              <a:rPr lang="sk-SK" sz="2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Bela, osobné interview, jún 2018</a:t>
            </a:r>
          </a:p>
        </p:txBody>
      </p:sp>
    </p:spTree>
    <p:extLst>
      <p:ext uri="{BB962C8B-B14F-4D97-AF65-F5344CB8AC3E}">
        <p14:creationId xmlns:p14="http://schemas.microsoft.com/office/powerpoint/2010/main" val="3642302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experiment</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Tree>
    <p:extLst>
      <p:ext uri="{BB962C8B-B14F-4D97-AF65-F5344CB8AC3E}">
        <p14:creationId xmlns:p14="http://schemas.microsoft.com/office/powerpoint/2010/main" val="947129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1" name="Picture 2" descr="IMG_0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43"/>
            <a:ext cx="8237584" cy="5406263"/>
          </a:xfrm>
          <a:prstGeom prst="rect">
            <a:avLst/>
          </a:prstGeom>
          <a:noFill/>
          <a:extLst>
            <a:ext uri="{909E8E84-426E-40DD-AFC4-6F175D3DCCD1}">
              <a14:hiddenFill xmlns:a14="http://schemas.microsoft.com/office/drawing/2010/main">
                <a:solidFill>
                  <a:srgbClr val="FFFFFF"/>
                </a:solidFill>
              </a14:hiddenFill>
            </a:ext>
          </a:extLst>
        </p:spPr>
      </p:pic>
      <p:sp>
        <p:nvSpPr>
          <p:cNvPr id="27" name="Obdĺžnik 26"/>
          <p:cNvSpPr/>
          <p:nvPr/>
        </p:nvSpPr>
        <p:spPr>
          <a:xfrm>
            <a:off x="1300767" y="-12382"/>
            <a:ext cx="10928670" cy="1416180"/>
          </a:xfrm>
          <a:prstGeom prst="rect">
            <a:avLst/>
          </a:prstGeom>
          <a:solidFill>
            <a:srgbClr val="002060">
              <a:alpha val="70000"/>
            </a:srgbClr>
          </a:solidFill>
          <a:ln>
            <a:noFill/>
          </a:ln>
          <a:effectLst>
            <a:outerShdw blurRad="114300" dist="114300" dir="5400000" sx="102000" sy="102000" algn="t"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454745"/>
            <a:ext cx="5193862" cy="584775"/>
          </a:xfrm>
          <a:prstGeom prst="rect">
            <a:avLst/>
          </a:prstGeom>
          <a:solidFill>
            <a:srgbClr val="FBFBFB"/>
          </a:solidFill>
          <a:ln w="57150">
            <a:solidFill>
              <a:srgbClr val="002060"/>
            </a:solidFill>
          </a:ln>
          <a:effectLst>
            <a:glow rad="63500">
              <a:schemeClr val="bg1">
                <a:alpha val="40000"/>
              </a:schemeClr>
            </a:glow>
          </a:effectLst>
        </p:spPr>
        <p:txBody>
          <a:bodyPr wrap="square" rtlCol="0">
            <a:spAutoFit/>
          </a:bodyPr>
          <a:lstStyle/>
          <a:p>
            <a:pPr algn="ctr"/>
            <a:r>
              <a:rPr lang="sk-SK" sz="3200" dirty="0" smtClean="0">
                <a:solidFill>
                  <a:schemeClr val="tx1">
                    <a:lumMod val="65000"/>
                    <a:lumOff val="35000"/>
                  </a:schemeClr>
                </a:solidFill>
                <a:latin typeface="Gungsuh" panose="02030600000101010101" pitchFamily="18" charset="-127"/>
                <a:ea typeface="Gungsuh" panose="02030600000101010101" pitchFamily="18" charset="-127"/>
              </a:rPr>
              <a:t>prezentuj svoj nápad</a:t>
            </a:r>
            <a:endParaRPr lang="sk-SK" sz="3200" dirty="0">
              <a:solidFill>
                <a:schemeClr val="tx1">
                  <a:lumMod val="65000"/>
                  <a:lumOff val="35000"/>
                </a:schemeClr>
              </a:solidFill>
              <a:latin typeface="Gungsuh" panose="02030600000101010101" pitchFamily="18" charset="-127"/>
              <a:ea typeface="Gungsuh" panose="02030600000101010101" pitchFamily="18" charset="-127"/>
            </a:endParaRPr>
          </a:p>
        </p:txBody>
      </p:sp>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31" name="BlokTextu 30"/>
          <p:cNvSpPr txBox="1"/>
          <p:nvPr/>
        </p:nvSpPr>
        <p:spPr>
          <a:xfrm>
            <a:off x="-2" y="5057326"/>
            <a:ext cx="12229436" cy="923330"/>
          </a:xfrm>
          <a:prstGeom prst="rect">
            <a:avLst/>
          </a:prstGeom>
          <a:solidFill>
            <a:srgbClr val="002060"/>
          </a:solidFill>
          <a:ln w="57150">
            <a:noFill/>
          </a:ln>
          <a:effectLst>
            <a:outerShdw blurRad="190500" dist="215900" dir="16200000" rotWithShape="0">
              <a:prstClr val="black">
                <a:alpha val="53000"/>
              </a:prstClr>
            </a:outerShdw>
          </a:effectLst>
        </p:spPr>
        <p:txBody>
          <a:bodyPr wrap="square" rtlCol="0">
            <a:spAutoFit/>
          </a:bodyPr>
          <a:lstStyle/>
          <a:p>
            <a:pPr algn="ctr"/>
            <a:r>
              <a:rPr lang="sk-SK" sz="5400" b="1" dirty="0" smtClean="0">
                <a:solidFill>
                  <a:schemeClr val="bg1"/>
                </a:solidFill>
                <a:latin typeface="Gadugi" panose="020B0502040204020203" pitchFamily="34" charset="0"/>
                <a:ea typeface="Gungsuh" panose="02030600000101010101" pitchFamily="18" charset="-127"/>
              </a:rPr>
              <a:t>FESTIVAL VEDY A TECHNIKY </a:t>
            </a:r>
            <a:r>
              <a:rPr lang="sk-SK" sz="5400" dirty="0" smtClean="0">
                <a:solidFill>
                  <a:schemeClr val="bg1"/>
                </a:solidFill>
                <a:latin typeface="Gadugi" panose="020B0502040204020203" pitchFamily="34" charset="0"/>
                <a:ea typeface="Gungsuh" panose="02030600000101010101" pitchFamily="18" charset="-127"/>
              </a:rPr>
              <a:t>AMAVET</a:t>
            </a:r>
            <a:endParaRPr lang="sk-SK" sz="5400" dirty="0">
              <a:solidFill>
                <a:schemeClr val="bg1"/>
              </a:solidFill>
              <a:latin typeface="Gadugi" panose="020B0502040204020203" pitchFamily="34" charset="0"/>
              <a:ea typeface="Gungsuh" panose="02030600000101010101" pitchFamily="18" charset="-127"/>
            </a:endParaRPr>
          </a:p>
        </p:txBody>
      </p:sp>
      <p:sp>
        <p:nvSpPr>
          <p:cNvPr id="2" name="Obdĺžnik 1"/>
          <p:cNvSpPr/>
          <p:nvPr/>
        </p:nvSpPr>
        <p:spPr>
          <a:xfrm>
            <a:off x="8261278" y="1486723"/>
            <a:ext cx="3949438" cy="3477875"/>
          </a:xfrm>
          <a:prstGeom prst="rect">
            <a:avLst/>
          </a:prstGeom>
        </p:spPr>
        <p:txBody>
          <a:bodyPr wrap="square">
            <a:spAutoFit/>
          </a:bodyPr>
          <a:lstStyle/>
          <a:p>
            <a:r>
              <a:rPr lang="sk-SK" sz="2000" b="1" dirty="0">
                <a:solidFill>
                  <a:schemeClr val="tx1">
                    <a:lumMod val="75000"/>
                    <a:lumOff val="25000"/>
                  </a:schemeClr>
                </a:solidFill>
                <a:latin typeface="Roboto"/>
              </a:rPr>
              <a:t>Asociácia pre mládež, vedu a techniku </a:t>
            </a:r>
            <a:r>
              <a:rPr lang="sk-SK" sz="2000" dirty="0" smtClean="0">
                <a:solidFill>
                  <a:schemeClr val="tx1">
                    <a:lumMod val="75000"/>
                    <a:lumOff val="25000"/>
                  </a:schemeClr>
                </a:solidFill>
                <a:latin typeface="Roboto"/>
              </a:rPr>
              <a:t>realizuje</a:t>
            </a:r>
            <a:r>
              <a:rPr lang="sk-SK" sz="2000" dirty="0">
                <a:solidFill>
                  <a:schemeClr val="tx1">
                    <a:lumMod val="75000"/>
                    <a:lumOff val="25000"/>
                  </a:schemeClr>
                </a:solidFill>
                <a:latin typeface="Roboto"/>
              </a:rPr>
              <a:t> </a:t>
            </a:r>
            <a:r>
              <a:rPr lang="sk-SK" sz="2000" dirty="0" smtClean="0">
                <a:solidFill>
                  <a:schemeClr val="tx1">
                    <a:lumMod val="75000"/>
                    <a:lumOff val="25000"/>
                  </a:schemeClr>
                </a:solidFill>
                <a:latin typeface="Roboto"/>
              </a:rPr>
              <a:t>celoslovenskú </a:t>
            </a:r>
            <a:r>
              <a:rPr lang="sk-SK" sz="2000" dirty="0">
                <a:solidFill>
                  <a:schemeClr val="tx1">
                    <a:lumMod val="75000"/>
                    <a:lumOff val="25000"/>
                  </a:schemeClr>
                </a:solidFill>
                <a:latin typeface="Roboto"/>
              </a:rPr>
              <a:t>prehliadku vedecko-technických prác </a:t>
            </a:r>
            <a:r>
              <a:rPr lang="sk-SK" sz="2000" b="1" dirty="0">
                <a:solidFill>
                  <a:schemeClr val="tx1">
                    <a:lumMod val="75000"/>
                    <a:lumOff val="25000"/>
                  </a:schemeClr>
                </a:solidFill>
                <a:latin typeface="Roboto"/>
              </a:rPr>
              <a:t>– Festival vedy a techniky AMAVET (FVAT). FVAT </a:t>
            </a:r>
            <a:r>
              <a:rPr lang="sk-SK" sz="2000" b="1" dirty="0" smtClean="0">
                <a:solidFill>
                  <a:schemeClr val="tx1">
                    <a:lumMod val="75000"/>
                    <a:lumOff val="25000"/>
                  </a:schemeClr>
                </a:solidFill>
                <a:latin typeface="Roboto"/>
              </a:rPr>
              <a:t>je súťažnou </a:t>
            </a:r>
            <a:r>
              <a:rPr lang="sk-SK" sz="2000" b="1" dirty="0">
                <a:solidFill>
                  <a:schemeClr val="tx1">
                    <a:lumMod val="75000"/>
                    <a:lumOff val="25000"/>
                  </a:schemeClr>
                </a:solidFill>
                <a:latin typeface="Roboto"/>
              </a:rPr>
              <a:t>prehliadkou vedecko-technických </a:t>
            </a:r>
            <a:r>
              <a:rPr lang="sk-SK" sz="2000" dirty="0">
                <a:solidFill>
                  <a:schemeClr val="tx1">
                    <a:lumMod val="75000"/>
                    <a:lumOff val="25000"/>
                  </a:schemeClr>
                </a:solidFill>
                <a:latin typeface="Roboto"/>
              </a:rPr>
              <a:t>projektov žiakov základných a stredných škôl, ktorí prezentujú svoju bádateľskú činnosť </a:t>
            </a:r>
            <a:r>
              <a:rPr lang="sk-SK" sz="2000" b="1" dirty="0">
                <a:solidFill>
                  <a:schemeClr val="tx1">
                    <a:lumMod val="75000"/>
                    <a:lumOff val="25000"/>
                  </a:schemeClr>
                </a:solidFill>
                <a:latin typeface="Roboto"/>
              </a:rPr>
              <a:t>pomocou panelovej </a:t>
            </a:r>
            <a:r>
              <a:rPr lang="sk-SK" sz="2000" b="1" dirty="0" smtClean="0">
                <a:solidFill>
                  <a:schemeClr val="tx1">
                    <a:lumMod val="75000"/>
                    <a:lumOff val="25000"/>
                  </a:schemeClr>
                </a:solidFill>
                <a:latin typeface="Roboto"/>
              </a:rPr>
              <a:t>prezentácie</a:t>
            </a:r>
            <a:endParaRPr lang="sk-SK" sz="2000" b="1" dirty="0">
              <a:solidFill>
                <a:schemeClr val="tx1">
                  <a:lumMod val="75000"/>
                  <a:lumOff val="25000"/>
                </a:schemeClr>
              </a:solidFill>
            </a:endParaRPr>
          </a:p>
        </p:txBody>
      </p:sp>
      <p:pic>
        <p:nvPicPr>
          <p:cNvPr id="22" name="Obrázok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7635" y="163198"/>
            <a:ext cx="1065020" cy="1065020"/>
          </a:xfrm>
          <a:prstGeom prst="rect">
            <a:avLst/>
          </a:prstGeom>
          <a:effectLst>
            <a:glow rad="63500">
              <a:schemeClr val="bg1">
                <a:alpha val="40000"/>
              </a:schemeClr>
            </a:glow>
          </a:effectLst>
        </p:spPr>
      </p:pic>
      <p:pic>
        <p:nvPicPr>
          <p:cNvPr id="26" name="Obrázo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871" y="3946823"/>
            <a:ext cx="1300781" cy="1001053"/>
          </a:xfrm>
          <a:prstGeom prst="rect">
            <a:avLst/>
          </a:prstGeom>
          <a:effectLst>
            <a:glow rad="63500">
              <a:schemeClr val="bg1">
                <a:alpha val="40000"/>
              </a:schemeClr>
            </a:glow>
          </a:effectLst>
        </p:spPr>
      </p:pic>
    </p:spTree>
    <p:extLst>
      <p:ext uri="{BB962C8B-B14F-4D97-AF65-F5344CB8AC3E}">
        <p14:creationId xmlns:p14="http://schemas.microsoft.com/office/powerpoint/2010/main" val="155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72" name="Obdĺžnik 71"/>
          <p:cNvSpPr/>
          <p:nvPr/>
        </p:nvSpPr>
        <p:spPr>
          <a:xfrm>
            <a:off x="1300767" y="-12382"/>
            <a:ext cx="10928670" cy="1416180"/>
          </a:xfrm>
          <a:prstGeom prst="rect">
            <a:avLst/>
          </a:prstGeom>
          <a:solidFill>
            <a:srgbClr val="002060">
              <a:alpha val="70000"/>
            </a:srgbClr>
          </a:solidFill>
          <a:ln>
            <a:noFill/>
          </a:ln>
          <a:effectLst>
            <a:outerShdw blurRad="114300" dist="114300" dir="5400000" sx="102000" sy="102000" algn="t"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457549"/>
            <a:ext cx="5193862" cy="584775"/>
          </a:xfrm>
          <a:prstGeom prst="rect">
            <a:avLst/>
          </a:prstGeom>
          <a:solidFill>
            <a:srgbClr val="FBFBFB"/>
          </a:solidFill>
          <a:ln w="57150">
            <a:solidFill>
              <a:srgbClr val="002060"/>
            </a:solidFill>
          </a:ln>
          <a:effectLst>
            <a:glow rad="63500">
              <a:schemeClr val="bg1">
                <a:alpha val="40000"/>
              </a:schemeClr>
            </a:glow>
          </a:effectLst>
        </p:spPr>
        <p:txBody>
          <a:bodyPr wrap="square" rtlCol="0">
            <a:spAutoFit/>
          </a:bodyPr>
          <a:lstStyle>
            <a:defPPr>
              <a:defRPr lang="sk-SK"/>
            </a:defPPr>
            <a:lvl1pPr algn="ctr">
              <a:defRPr sz="3200">
                <a:solidFill>
                  <a:schemeClr val="tx1">
                    <a:lumMod val="65000"/>
                    <a:lumOff val="35000"/>
                  </a:schemeClr>
                </a:solidFill>
                <a:latin typeface="Gungsuh" panose="02030600000101010101" pitchFamily="18" charset="-127"/>
                <a:ea typeface="Gungsuh" panose="02030600000101010101" pitchFamily="18" charset="-127"/>
              </a:defRPr>
            </a:lvl1pPr>
          </a:lstStyle>
          <a:p>
            <a:r>
              <a:rPr lang="sk-SK" dirty="0"/>
              <a:t>kategórie FVAT</a:t>
            </a:r>
          </a:p>
        </p:txBody>
      </p:sp>
      <p:grpSp>
        <p:nvGrpSpPr>
          <p:cNvPr id="11" name="Skupina 10"/>
          <p:cNvGrpSpPr/>
          <p:nvPr/>
        </p:nvGrpSpPr>
        <p:grpSpPr>
          <a:xfrm>
            <a:off x="-2" y="5820736"/>
            <a:ext cx="12285835" cy="1037264"/>
            <a:chOff x="-450378" y="6222682"/>
            <a:chExt cx="12285835" cy="1025622"/>
          </a:xfrm>
        </p:grpSpPr>
        <p:grpSp>
          <p:nvGrpSpPr>
            <p:cNvPr id="12" name="Skupina 11"/>
            <p:cNvGrpSpPr/>
            <p:nvPr/>
          </p:nvGrpSpPr>
          <p:grpSpPr>
            <a:xfrm>
              <a:off x="-450378" y="6222682"/>
              <a:ext cx="12285835" cy="1025622"/>
              <a:chOff x="-495201" y="6224098"/>
              <a:chExt cx="12285835" cy="1025622"/>
            </a:xfrm>
          </p:grpSpPr>
          <p:sp>
            <p:nvSpPr>
              <p:cNvPr id="14" name="Obdĺžnik 13"/>
              <p:cNvSpPr/>
              <p:nvPr/>
            </p:nvSpPr>
            <p:spPr>
              <a:xfrm>
                <a:off x="-495201" y="6224098"/>
                <a:ext cx="12285835" cy="1024206"/>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1" name="Obrázo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0719" y="139141"/>
            <a:ext cx="1065020" cy="1065020"/>
          </a:xfrm>
          <a:prstGeom prst="rect">
            <a:avLst/>
          </a:prstGeom>
          <a:effectLst>
            <a:glow rad="63500">
              <a:schemeClr val="bg1">
                <a:alpha val="40000"/>
              </a:schemeClr>
            </a:glow>
          </a:effectLst>
        </p:spPr>
      </p:pic>
      <p:sp>
        <p:nvSpPr>
          <p:cNvPr id="22" name="BlokTextu 21">
            <a:extLst>
              <a:ext uri="{FF2B5EF4-FFF2-40B4-BE49-F238E27FC236}">
                <a16:creationId xmlns="" xmlns:a16="http://schemas.microsoft.com/office/drawing/2014/main" id="{52549322-7195-4B59-83BA-03223FE78C8F}"/>
              </a:ext>
            </a:extLst>
          </p:cNvPr>
          <p:cNvSpPr txBox="1"/>
          <p:nvPr/>
        </p:nvSpPr>
        <p:spPr>
          <a:xfrm>
            <a:off x="2115573" y="2674242"/>
            <a:ext cx="1287130"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biológia</a:t>
            </a:r>
          </a:p>
        </p:txBody>
      </p:sp>
      <p:sp>
        <p:nvSpPr>
          <p:cNvPr id="26" name="BlokTextu 25">
            <a:extLst>
              <a:ext uri="{FF2B5EF4-FFF2-40B4-BE49-F238E27FC236}">
                <a16:creationId xmlns="" xmlns:a16="http://schemas.microsoft.com/office/drawing/2014/main" id="{9550A456-BF42-434F-9287-57CCD5F3482F}"/>
              </a:ext>
            </a:extLst>
          </p:cNvPr>
          <p:cNvSpPr txBox="1"/>
          <p:nvPr/>
        </p:nvSpPr>
        <p:spPr>
          <a:xfrm>
            <a:off x="2038494" y="3537222"/>
            <a:ext cx="1277379"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chémia</a:t>
            </a:r>
          </a:p>
        </p:txBody>
      </p:sp>
      <p:sp>
        <p:nvSpPr>
          <p:cNvPr id="28" name="BlokTextu 27">
            <a:extLst>
              <a:ext uri="{FF2B5EF4-FFF2-40B4-BE49-F238E27FC236}">
                <a16:creationId xmlns="" xmlns:a16="http://schemas.microsoft.com/office/drawing/2014/main" id="{7888547A-0A2A-4E38-BBE3-3BA4CE586E82}"/>
              </a:ext>
            </a:extLst>
          </p:cNvPr>
          <p:cNvSpPr txBox="1"/>
          <p:nvPr/>
        </p:nvSpPr>
        <p:spPr>
          <a:xfrm>
            <a:off x="5840706" y="1781679"/>
            <a:ext cx="3832731" cy="369332"/>
          </a:xfrm>
          <a:prstGeom prst="rect">
            <a:avLst/>
          </a:prstGeom>
          <a:noFill/>
        </p:spPr>
        <p:txBody>
          <a:bodyPr wrap="square" rtlCol="0">
            <a:spAutoFit/>
          </a:bodyPr>
          <a:lstStyle/>
          <a:p>
            <a:r>
              <a:rPr lang="sk-SK" b="1" dirty="0">
                <a:solidFill>
                  <a:schemeClr val="tx1">
                    <a:lumMod val="75000"/>
                    <a:lumOff val="25000"/>
                  </a:schemeClr>
                </a:solidFill>
                <a:latin typeface="Gadugi" panose="020B0502040204020203" pitchFamily="34" charset="0"/>
              </a:rPr>
              <a:t>elektrina </a:t>
            </a:r>
            <a:r>
              <a:rPr lang="sk-SK" b="1" dirty="0" smtClean="0">
                <a:solidFill>
                  <a:schemeClr val="tx1">
                    <a:lumMod val="75000"/>
                    <a:lumOff val="25000"/>
                  </a:schemeClr>
                </a:solidFill>
                <a:latin typeface="Gadugi" panose="020B0502040204020203" pitchFamily="34" charset="0"/>
              </a:rPr>
              <a:t>a mechanika</a:t>
            </a:r>
            <a:endParaRPr lang="sk-SK" b="1" dirty="0">
              <a:solidFill>
                <a:schemeClr val="tx1">
                  <a:lumMod val="75000"/>
                  <a:lumOff val="25000"/>
                </a:schemeClr>
              </a:solidFill>
              <a:latin typeface="Gadugi" panose="020B0502040204020203" pitchFamily="34" charset="0"/>
            </a:endParaRPr>
          </a:p>
        </p:txBody>
      </p:sp>
      <p:sp>
        <p:nvSpPr>
          <p:cNvPr id="29" name="BlokTextu 28">
            <a:extLst>
              <a:ext uri="{FF2B5EF4-FFF2-40B4-BE49-F238E27FC236}">
                <a16:creationId xmlns="" xmlns:a16="http://schemas.microsoft.com/office/drawing/2014/main" id="{F9CEC23C-308E-4908-8F1E-6C369A4B55D6}"/>
              </a:ext>
            </a:extLst>
          </p:cNvPr>
          <p:cNvSpPr txBox="1"/>
          <p:nvPr/>
        </p:nvSpPr>
        <p:spPr>
          <a:xfrm>
            <a:off x="5550204" y="2708662"/>
            <a:ext cx="2982795"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energia  a transport</a:t>
            </a:r>
          </a:p>
        </p:txBody>
      </p:sp>
      <p:sp>
        <p:nvSpPr>
          <p:cNvPr id="30" name="BlokTextu 29">
            <a:extLst>
              <a:ext uri="{FF2B5EF4-FFF2-40B4-BE49-F238E27FC236}">
                <a16:creationId xmlns="" xmlns:a16="http://schemas.microsoft.com/office/drawing/2014/main" id="{AB81567D-8C3A-477F-B746-3AF66279F9E3}"/>
              </a:ext>
            </a:extLst>
          </p:cNvPr>
          <p:cNvSpPr txBox="1"/>
          <p:nvPr/>
        </p:nvSpPr>
        <p:spPr>
          <a:xfrm>
            <a:off x="1920464" y="4397415"/>
            <a:ext cx="3111194"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environmentálne vedy</a:t>
            </a:r>
          </a:p>
        </p:txBody>
      </p:sp>
      <p:sp>
        <p:nvSpPr>
          <p:cNvPr id="32" name="BlokTextu 31">
            <a:extLst>
              <a:ext uri="{FF2B5EF4-FFF2-40B4-BE49-F238E27FC236}">
                <a16:creationId xmlns="" xmlns:a16="http://schemas.microsoft.com/office/drawing/2014/main" id="{4C3B64F5-0377-4CE3-ACA7-9361C839FA89}"/>
              </a:ext>
            </a:extLst>
          </p:cNvPr>
          <p:cNvSpPr txBox="1"/>
          <p:nvPr/>
        </p:nvSpPr>
        <p:spPr>
          <a:xfrm>
            <a:off x="9319845" y="1784602"/>
            <a:ext cx="3095906"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fyzika a astronómia</a:t>
            </a:r>
          </a:p>
        </p:txBody>
      </p:sp>
      <p:sp>
        <p:nvSpPr>
          <p:cNvPr id="33" name="BlokTextu 32">
            <a:extLst>
              <a:ext uri="{FF2B5EF4-FFF2-40B4-BE49-F238E27FC236}">
                <a16:creationId xmlns="" xmlns:a16="http://schemas.microsoft.com/office/drawing/2014/main" id="{FE164956-EACA-433D-8F28-6183AF4B6A15}"/>
              </a:ext>
            </a:extLst>
          </p:cNvPr>
          <p:cNvSpPr txBox="1"/>
          <p:nvPr/>
        </p:nvSpPr>
        <p:spPr>
          <a:xfrm>
            <a:off x="9383759" y="3037181"/>
            <a:ext cx="1962821" cy="369332"/>
          </a:xfrm>
          <a:prstGeom prst="rect">
            <a:avLst/>
          </a:prstGeom>
          <a:noFill/>
        </p:spPr>
        <p:txBody>
          <a:bodyPr wrap="square" rtlCol="0">
            <a:spAutoFit/>
          </a:bodyPr>
          <a:lstStyle/>
          <a:p>
            <a:pPr algn="ctr"/>
            <a:r>
              <a:rPr lang="sk-SK" b="1" dirty="0" err="1">
                <a:solidFill>
                  <a:schemeClr val="tx1">
                    <a:lumMod val="75000"/>
                    <a:lumOff val="25000"/>
                  </a:schemeClr>
                </a:solidFill>
                <a:latin typeface="Gadugi" panose="020B0502040204020203" pitchFamily="34" charset="0"/>
              </a:rPr>
              <a:t>geovedy</a:t>
            </a:r>
            <a:endParaRPr lang="sk-SK" b="1" dirty="0">
              <a:solidFill>
                <a:schemeClr val="tx1">
                  <a:lumMod val="75000"/>
                  <a:lumOff val="25000"/>
                </a:schemeClr>
              </a:solidFill>
              <a:latin typeface="Gadugi" panose="020B0502040204020203" pitchFamily="34" charset="0"/>
            </a:endParaRPr>
          </a:p>
        </p:txBody>
      </p:sp>
      <p:sp>
        <p:nvSpPr>
          <p:cNvPr id="34" name="BlokTextu 33">
            <a:extLst>
              <a:ext uri="{FF2B5EF4-FFF2-40B4-BE49-F238E27FC236}">
                <a16:creationId xmlns="" xmlns:a16="http://schemas.microsoft.com/office/drawing/2014/main" id="{FA5C13B2-8B36-40DD-9CBC-E4A49FD88CD8}"/>
              </a:ext>
            </a:extLst>
          </p:cNvPr>
          <p:cNvSpPr txBox="1"/>
          <p:nvPr/>
        </p:nvSpPr>
        <p:spPr>
          <a:xfrm>
            <a:off x="5777393" y="3558709"/>
            <a:ext cx="3021182"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informačné technológie</a:t>
            </a:r>
          </a:p>
        </p:txBody>
      </p:sp>
      <p:sp>
        <p:nvSpPr>
          <p:cNvPr id="35" name="BlokTextu 34">
            <a:extLst>
              <a:ext uri="{FF2B5EF4-FFF2-40B4-BE49-F238E27FC236}">
                <a16:creationId xmlns="" xmlns:a16="http://schemas.microsoft.com/office/drawing/2014/main" id="{4A32E917-619C-4806-8B66-3572815C6AE7}"/>
              </a:ext>
            </a:extLst>
          </p:cNvPr>
          <p:cNvSpPr txBox="1"/>
          <p:nvPr/>
        </p:nvSpPr>
        <p:spPr>
          <a:xfrm>
            <a:off x="5770454" y="4449262"/>
            <a:ext cx="1768850"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matematika</a:t>
            </a:r>
          </a:p>
        </p:txBody>
      </p:sp>
      <p:sp>
        <p:nvSpPr>
          <p:cNvPr id="36" name="BlokTextu 35">
            <a:extLst>
              <a:ext uri="{FF2B5EF4-FFF2-40B4-BE49-F238E27FC236}">
                <a16:creationId xmlns="" xmlns:a16="http://schemas.microsoft.com/office/drawing/2014/main" id="{87FFB3B4-E2AB-4736-8126-0F74A571019D}"/>
              </a:ext>
            </a:extLst>
          </p:cNvPr>
          <p:cNvSpPr txBox="1"/>
          <p:nvPr/>
        </p:nvSpPr>
        <p:spPr>
          <a:xfrm>
            <a:off x="2210720" y="1784602"/>
            <a:ext cx="3911058" cy="369332"/>
          </a:xfrm>
          <a:prstGeom prst="rect">
            <a:avLst/>
          </a:prstGeom>
          <a:noFill/>
        </p:spPr>
        <p:txBody>
          <a:bodyPr wrap="square" rtlCol="0">
            <a:spAutoFit/>
          </a:bodyPr>
          <a:lstStyle/>
          <a:p>
            <a:r>
              <a:rPr lang="sk-SK" b="1" dirty="0">
                <a:solidFill>
                  <a:schemeClr val="tx1">
                    <a:lumMod val="75000"/>
                    <a:lumOff val="25000"/>
                  </a:schemeClr>
                </a:solidFill>
                <a:latin typeface="Gadugi" panose="020B0502040204020203" pitchFamily="34" charset="0"/>
              </a:rPr>
              <a:t>medicína a zdravotníctvo</a:t>
            </a:r>
          </a:p>
        </p:txBody>
      </p:sp>
      <p:sp>
        <p:nvSpPr>
          <p:cNvPr id="37" name="BlokTextu 36">
            <a:extLst>
              <a:ext uri="{FF2B5EF4-FFF2-40B4-BE49-F238E27FC236}">
                <a16:creationId xmlns="" xmlns:a16="http://schemas.microsoft.com/office/drawing/2014/main" id="{13FC6D61-45ED-4DE4-AECE-2201B5E10998}"/>
              </a:ext>
            </a:extLst>
          </p:cNvPr>
          <p:cNvSpPr txBox="1"/>
          <p:nvPr/>
        </p:nvSpPr>
        <p:spPr>
          <a:xfrm>
            <a:off x="9403507" y="4291843"/>
            <a:ext cx="2928582" cy="369332"/>
          </a:xfrm>
          <a:prstGeom prst="rect">
            <a:avLst/>
          </a:prstGeom>
          <a:noFill/>
        </p:spPr>
        <p:txBody>
          <a:bodyPr wrap="square" rtlCol="0">
            <a:spAutoFit/>
          </a:bodyPr>
          <a:lstStyle/>
          <a:p>
            <a:pPr algn="ctr"/>
            <a:r>
              <a:rPr lang="sk-SK" b="1" dirty="0">
                <a:solidFill>
                  <a:schemeClr val="tx1">
                    <a:lumMod val="75000"/>
                    <a:lumOff val="25000"/>
                  </a:schemeClr>
                </a:solidFill>
                <a:latin typeface="Gadugi" panose="020B0502040204020203" pitchFamily="34" charset="0"/>
              </a:rPr>
              <a:t>spoločenské vedy</a:t>
            </a:r>
          </a:p>
        </p:txBody>
      </p:sp>
      <p:grpSp>
        <p:nvGrpSpPr>
          <p:cNvPr id="38" name="Skupina 37"/>
          <p:cNvGrpSpPr/>
          <p:nvPr/>
        </p:nvGrpSpPr>
        <p:grpSpPr>
          <a:xfrm>
            <a:off x="5153381" y="2568038"/>
            <a:ext cx="620201" cy="605434"/>
            <a:chOff x="5094009" y="1680961"/>
            <a:chExt cx="620201" cy="605434"/>
          </a:xfrm>
          <a:effectLst>
            <a:outerShdw blurRad="203200" dist="127000" dir="13500000" algn="br" rotWithShape="0">
              <a:prstClr val="black">
                <a:alpha val="56000"/>
              </a:prstClr>
            </a:outerShdw>
          </a:effectLst>
        </p:grpSpPr>
        <p:sp>
          <p:nvSpPr>
            <p:cNvPr id="39" name="Ovál 38">
              <a:extLst>
                <a:ext uri="{FF2B5EF4-FFF2-40B4-BE49-F238E27FC236}">
                  <a16:creationId xmlns="" xmlns:a16="http://schemas.microsoft.com/office/drawing/2014/main" id="{9343D28F-0840-4F7C-8215-7214B9A36910}"/>
                </a:ext>
              </a:extLst>
            </p:cNvPr>
            <p:cNvSpPr/>
            <p:nvPr/>
          </p:nvSpPr>
          <p:spPr>
            <a:xfrm>
              <a:off x="5094009" y="1680961"/>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40" name="Obrázok 39"/>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5208493" y="1778826"/>
              <a:ext cx="409704" cy="409704"/>
            </a:xfrm>
            <a:prstGeom prst="rect">
              <a:avLst/>
            </a:prstGeom>
          </p:spPr>
        </p:pic>
      </p:grpSp>
      <p:grpSp>
        <p:nvGrpSpPr>
          <p:cNvPr id="41" name="Skupina 40"/>
          <p:cNvGrpSpPr/>
          <p:nvPr/>
        </p:nvGrpSpPr>
        <p:grpSpPr>
          <a:xfrm>
            <a:off x="5153381" y="1674730"/>
            <a:ext cx="620201" cy="605434"/>
            <a:chOff x="5093658" y="462221"/>
            <a:chExt cx="620201" cy="605434"/>
          </a:xfrm>
          <a:effectLst>
            <a:outerShdw blurRad="203200" dist="127000" dir="13500000" algn="br" rotWithShape="0">
              <a:prstClr val="black">
                <a:alpha val="56000"/>
              </a:prstClr>
            </a:outerShdw>
          </a:effectLst>
        </p:grpSpPr>
        <p:sp>
          <p:nvSpPr>
            <p:cNvPr id="42" name="Ovál 41">
              <a:extLst>
                <a:ext uri="{FF2B5EF4-FFF2-40B4-BE49-F238E27FC236}">
                  <a16:creationId xmlns="" xmlns:a16="http://schemas.microsoft.com/office/drawing/2014/main" id="{9343D28F-0840-4F7C-8215-7214B9A36910}"/>
                </a:ext>
              </a:extLst>
            </p:cNvPr>
            <p:cNvSpPr/>
            <p:nvPr/>
          </p:nvSpPr>
          <p:spPr>
            <a:xfrm>
              <a:off x="5093658" y="462221"/>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43" name="Obrázok 42"/>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220734" y="581914"/>
              <a:ext cx="366048" cy="366048"/>
            </a:xfrm>
            <a:prstGeom prst="rect">
              <a:avLst/>
            </a:prstGeom>
          </p:spPr>
        </p:pic>
      </p:grpSp>
      <p:grpSp>
        <p:nvGrpSpPr>
          <p:cNvPr id="44" name="Skupina 43"/>
          <p:cNvGrpSpPr/>
          <p:nvPr/>
        </p:nvGrpSpPr>
        <p:grpSpPr>
          <a:xfrm>
            <a:off x="9032313" y="4194118"/>
            <a:ext cx="620201" cy="605434"/>
            <a:chOff x="9030242" y="4126150"/>
            <a:chExt cx="620201" cy="605434"/>
          </a:xfrm>
          <a:effectLst>
            <a:outerShdw blurRad="203200" dist="127000" dir="13500000" algn="br" rotWithShape="0">
              <a:prstClr val="black">
                <a:alpha val="56000"/>
              </a:prstClr>
            </a:outerShdw>
          </a:effectLst>
        </p:grpSpPr>
        <p:sp>
          <p:nvSpPr>
            <p:cNvPr id="45" name="Ovál 44">
              <a:extLst>
                <a:ext uri="{FF2B5EF4-FFF2-40B4-BE49-F238E27FC236}">
                  <a16:creationId xmlns="" xmlns:a16="http://schemas.microsoft.com/office/drawing/2014/main" id="{D5DD8231-5857-4564-BE0D-61F6F0F956C9}"/>
                </a:ext>
              </a:extLst>
            </p:cNvPr>
            <p:cNvSpPr/>
            <p:nvPr/>
          </p:nvSpPr>
          <p:spPr>
            <a:xfrm>
              <a:off x="9030242" y="4126150"/>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46" name="Obrázok 45"/>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9120990" y="4209515"/>
              <a:ext cx="438704" cy="438704"/>
            </a:xfrm>
            <a:prstGeom prst="rect">
              <a:avLst/>
            </a:prstGeom>
          </p:spPr>
        </p:pic>
      </p:grpSp>
      <p:grpSp>
        <p:nvGrpSpPr>
          <p:cNvPr id="47" name="Skupina 46"/>
          <p:cNvGrpSpPr/>
          <p:nvPr/>
        </p:nvGrpSpPr>
        <p:grpSpPr>
          <a:xfrm>
            <a:off x="1453794" y="2557620"/>
            <a:ext cx="620201" cy="605434"/>
            <a:chOff x="787922" y="2906760"/>
            <a:chExt cx="620201" cy="605434"/>
          </a:xfrm>
          <a:effectLst>
            <a:outerShdw blurRad="203200" dist="127000" dir="13500000" algn="br" rotWithShape="0">
              <a:prstClr val="black">
                <a:alpha val="56000"/>
              </a:prstClr>
            </a:outerShdw>
          </a:effectLst>
        </p:grpSpPr>
        <p:sp>
          <p:nvSpPr>
            <p:cNvPr id="48" name="Ovál 47">
              <a:extLst>
                <a:ext uri="{FF2B5EF4-FFF2-40B4-BE49-F238E27FC236}">
                  <a16:creationId xmlns="" xmlns:a16="http://schemas.microsoft.com/office/drawing/2014/main" id="{D7A8D8D1-2217-4889-AFB6-D4E29BDF529D}"/>
                </a:ext>
              </a:extLst>
            </p:cNvPr>
            <p:cNvSpPr/>
            <p:nvPr/>
          </p:nvSpPr>
          <p:spPr>
            <a:xfrm>
              <a:off x="787922" y="2906760"/>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49" name="Obrázok 48"/>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rot="875797">
              <a:off x="831823" y="2943278"/>
              <a:ext cx="532399" cy="532399"/>
            </a:xfrm>
            <a:prstGeom prst="rect">
              <a:avLst/>
            </a:prstGeom>
          </p:spPr>
        </p:pic>
      </p:grpSp>
      <p:grpSp>
        <p:nvGrpSpPr>
          <p:cNvPr id="50" name="Skupina 49"/>
          <p:cNvGrpSpPr/>
          <p:nvPr/>
        </p:nvGrpSpPr>
        <p:grpSpPr>
          <a:xfrm>
            <a:off x="9032313" y="2953640"/>
            <a:ext cx="620201" cy="605434"/>
            <a:chOff x="9030242" y="2355158"/>
            <a:chExt cx="620201" cy="605434"/>
          </a:xfrm>
          <a:effectLst>
            <a:outerShdw blurRad="203200" dist="127000" dir="13500000" algn="br" rotWithShape="0">
              <a:prstClr val="black">
                <a:alpha val="56000"/>
              </a:prstClr>
            </a:outerShdw>
          </a:effectLst>
        </p:grpSpPr>
        <p:sp>
          <p:nvSpPr>
            <p:cNvPr id="51" name="Ovál 50">
              <a:extLst>
                <a:ext uri="{FF2B5EF4-FFF2-40B4-BE49-F238E27FC236}">
                  <a16:creationId xmlns="" xmlns:a16="http://schemas.microsoft.com/office/drawing/2014/main" id="{B000C45C-0BE4-4813-8527-0249A9E30BC8}"/>
                </a:ext>
              </a:extLst>
            </p:cNvPr>
            <p:cNvSpPr/>
            <p:nvPr/>
          </p:nvSpPr>
          <p:spPr>
            <a:xfrm>
              <a:off x="9030242" y="2355158"/>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52" name="Obrázok 51"/>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9078337" y="2377398"/>
              <a:ext cx="524011" cy="524011"/>
            </a:xfrm>
            <a:prstGeom prst="rect">
              <a:avLst/>
            </a:prstGeom>
          </p:spPr>
        </p:pic>
      </p:grpSp>
      <p:grpSp>
        <p:nvGrpSpPr>
          <p:cNvPr id="53" name="Skupina 52"/>
          <p:cNvGrpSpPr/>
          <p:nvPr/>
        </p:nvGrpSpPr>
        <p:grpSpPr>
          <a:xfrm>
            <a:off x="5153381" y="3423060"/>
            <a:ext cx="620201" cy="605434"/>
            <a:chOff x="784943" y="1740789"/>
            <a:chExt cx="620201" cy="605434"/>
          </a:xfrm>
          <a:effectLst>
            <a:outerShdw blurRad="203200" dist="127000" dir="13500000" algn="br" rotWithShape="0">
              <a:prstClr val="black">
                <a:alpha val="56000"/>
              </a:prstClr>
            </a:outerShdw>
          </a:effectLst>
        </p:grpSpPr>
        <p:sp>
          <p:nvSpPr>
            <p:cNvPr id="54" name="Ovál 53">
              <a:extLst>
                <a:ext uri="{FF2B5EF4-FFF2-40B4-BE49-F238E27FC236}">
                  <a16:creationId xmlns="" xmlns:a16="http://schemas.microsoft.com/office/drawing/2014/main" id="{03FDDE4A-0BDA-4F3D-9338-5716EEAE972A}"/>
                </a:ext>
              </a:extLst>
            </p:cNvPr>
            <p:cNvSpPr/>
            <p:nvPr/>
          </p:nvSpPr>
          <p:spPr>
            <a:xfrm>
              <a:off x="784943" y="1740789"/>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55" name="Obrázok 54"/>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863792" y="1812255"/>
              <a:ext cx="462503" cy="462503"/>
            </a:xfrm>
            <a:prstGeom prst="rect">
              <a:avLst/>
            </a:prstGeom>
          </p:spPr>
        </p:pic>
      </p:grpSp>
      <p:grpSp>
        <p:nvGrpSpPr>
          <p:cNvPr id="56" name="Skupina 55"/>
          <p:cNvGrpSpPr/>
          <p:nvPr/>
        </p:nvGrpSpPr>
        <p:grpSpPr>
          <a:xfrm>
            <a:off x="5165670" y="4355142"/>
            <a:ext cx="620201" cy="605434"/>
            <a:chOff x="5089784" y="4118443"/>
            <a:chExt cx="620201" cy="605434"/>
          </a:xfrm>
          <a:effectLst>
            <a:outerShdw blurRad="203200" dist="127000" dir="13500000" algn="br" rotWithShape="0">
              <a:prstClr val="black">
                <a:alpha val="56000"/>
              </a:prstClr>
            </a:outerShdw>
          </a:effectLst>
        </p:grpSpPr>
        <p:sp>
          <p:nvSpPr>
            <p:cNvPr id="57" name="Ovál 56">
              <a:extLst>
                <a:ext uri="{FF2B5EF4-FFF2-40B4-BE49-F238E27FC236}">
                  <a16:creationId xmlns="" xmlns:a16="http://schemas.microsoft.com/office/drawing/2014/main" id="{74D94CEA-7D79-42EC-82C0-B3551647D7C3}"/>
                </a:ext>
              </a:extLst>
            </p:cNvPr>
            <p:cNvSpPr/>
            <p:nvPr/>
          </p:nvSpPr>
          <p:spPr>
            <a:xfrm>
              <a:off x="5089784" y="4118443"/>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58" name="Obrázok 57"/>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197683" y="4237431"/>
              <a:ext cx="367458" cy="367458"/>
            </a:xfrm>
            <a:prstGeom prst="rect">
              <a:avLst/>
            </a:prstGeom>
          </p:spPr>
        </p:pic>
      </p:grpSp>
      <p:grpSp>
        <p:nvGrpSpPr>
          <p:cNvPr id="59" name="Skupina 58"/>
          <p:cNvGrpSpPr/>
          <p:nvPr/>
        </p:nvGrpSpPr>
        <p:grpSpPr>
          <a:xfrm>
            <a:off x="8989154" y="1674730"/>
            <a:ext cx="620201" cy="605434"/>
            <a:chOff x="779230" y="457931"/>
            <a:chExt cx="620201" cy="605434"/>
          </a:xfrm>
          <a:effectLst>
            <a:outerShdw blurRad="203200" dist="127000" dir="13500000" algn="br" rotWithShape="0">
              <a:prstClr val="black">
                <a:alpha val="56000"/>
              </a:prstClr>
            </a:outerShdw>
          </a:effectLst>
        </p:grpSpPr>
        <p:sp>
          <p:nvSpPr>
            <p:cNvPr id="60" name="Ovál 59">
              <a:extLst>
                <a:ext uri="{FF2B5EF4-FFF2-40B4-BE49-F238E27FC236}">
                  <a16:creationId xmlns="" xmlns:a16="http://schemas.microsoft.com/office/drawing/2014/main" id="{9343D28F-0840-4F7C-8215-7214B9A36910}"/>
                </a:ext>
              </a:extLst>
            </p:cNvPr>
            <p:cNvSpPr/>
            <p:nvPr/>
          </p:nvSpPr>
          <p:spPr>
            <a:xfrm>
              <a:off x="779230" y="457931"/>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61" name="Obrázok 60"/>
            <p:cNvPicPr>
              <a:picLocks noChangeAspect="1"/>
            </p:cNvPicPr>
            <p:nvPr/>
          </p:nvPicPr>
          <p:blipFill>
            <a:blip r:embed="rId13" cstate="print">
              <a:lum bright="70000" contrast="-70000"/>
              <a:extLst>
                <a:ext uri="{28A0092B-C50C-407E-A947-70E740481C1C}">
                  <a14:useLocalDpi xmlns:a14="http://schemas.microsoft.com/office/drawing/2010/main" val="0"/>
                </a:ext>
              </a:extLst>
            </a:blip>
            <a:stretch>
              <a:fillRect/>
            </a:stretch>
          </p:blipFill>
          <p:spPr>
            <a:xfrm>
              <a:off x="844405" y="515723"/>
              <a:ext cx="489851" cy="489851"/>
            </a:xfrm>
            <a:prstGeom prst="rect">
              <a:avLst/>
            </a:prstGeom>
          </p:spPr>
        </p:pic>
      </p:grpSp>
      <p:grpSp>
        <p:nvGrpSpPr>
          <p:cNvPr id="62" name="Skupina 61"/>
          <p:cNvGrpSpPr/>
          <p:nvPr/>
        </p:nvGrpSpPr>
        <p:grpSpPr>
          <a:xfrm>
            <a:off x="1454941" y="1666991"/>
            <a:ext cx="620201" cy="605434"/>
            <a:chOff x="775740" y="466527"/>
            <a:chExt cx="620201" cy="605434"/>
          </a:xfrm>
          <a:effectLst>
            <a:outerShdw blurRad="203200" dist="127000" dir="13500000" algn="br" rotWithShape="0">
              <a:prstClr val="black">
                <a:alpha val="56000"/>
              </a:prstClr>
            </a:outerShdw>
          </a:effectLst>
        </p:grpSpPr>
        <p:sp>
          <p:nvSpPr>
            <p:cNvPr id="63" name="Ovál 62">
              <a:extLst>
                <a:ext uri="{FF2B5EF4-FFF2-40B4-BE49-F238E27FC236}">
                  <a16:creationId xmlns="" xmlns:a16="http://schemas.microsoft.com/office/drawing/2014/main" id="{AAEE14EC-4B17-4A1C-81DE-3FC900480F9D}"/>
                </a:ext>
              </a:extLst>
            </p:cNvPr>
            <p:cNvSpPr/>
            <p:nvPr/>
          </p:nvSpPr>
          <p:spPr>
            <a:xfrm>
              <a:off x="775740" y="466527"/>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64" name="Obrázok 63"/>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889110" y="590986"/>
              <a:ext cx="393461" cy="393461"/>
            </a:xfrm>
            <a:prstGeom prst="rect">
              <a:avLst/>
            </a:prstGeom>
          </p:spPr>
        </p:pic>
      </p:grpSp>
      <p:grpSp>
        <p:nvGrpSpPr>
          <p:cNvPr id="65" name="Skupina 64"/>
          <p:cNvGrpSpPr/>
          <p:nvPr/>
        </p:nvGrpSpPr>
        <p:grpSpPr>
          <a:xfrm>
            <a:off x="1429356" y="4311005"/>
            <a:ext cx="620201" cy="605434"/>
            <a:chOff x="775741" y="4126150"/>
            <a:chExt cx="620201" cy="605434"/>
          </a:xfrm>
          <a:effectLst>
            <a:outerShdw blurRad="203200" dist="127000" dir="13500000" algn="br" rotWithShape="0">
              <a:prstClr val="black">
                <a:alpha val="56000"/>
              </a:prstClr>
            </a:outerShdw>
          </a:effectLst>
        </p:grpSpPr>
        <p:sp>
          <p:nvSpPr>
            <p:cNvPr id="66" name="Ovál 65">
              <a:extLst>
                <a:ext uri="{FF2B5EF4-FFF2-40B4-BE49-F238E27FC236}">
                  <a16:creationId xmlns="" xmlns:a16="http://schemas.microsoft.com/office/drawing/2014/main" id="{55C86703-6B8D-4074-A2FE-C23F62420E1B}"/>
                </a:ext>
              </a:extLst>
            </p:cNvPr>
            <p:cNvSpPr/>
            <p:nvPr/>
          </p:nvSpPr>
          <p:spPr>
            <a:xfrm>
              <a:off x="775741" y="4126150"/>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67" name="Obrázok 66"/>
            <p:cNvPicPr>
              <a:picLocks noChangeAspect="1"/>
            </p:cNvPicPr>
            <p:nvPr/>
          </p:nvPicPr>
          <p:blipFill>
            <a:blip r:embed="rId15" cstate="print">
              <a:lum bright="70000" contrast="-70000"/>
              <a:extLst>
                <a:ext uri="{28A0092B-C50C-407E-A947-70E740481C1C}">
                  <a14:useLocalDpi xmlns:a14="http://schemas.microsoft.com/office/drawing/2010/main" val="0"/>
                </a:ext>
              </a:extLst>
            </a:blip>
            <a:stretch>
              <a:fillRect/>
            </a:stretch>
          </p:blipFill>
          <p:spPr>
            <a:xfrm>
              <a:off x="849796" y="4192822"/>
              <a:ext cx="472090" cy="472090"/>
            </a:xfrm>
            <a:prstGeom prst="rect">
              <a:avLst/>
            </a:prstGeom>
          </p:spPr>
        </p:pic>
      </p:grpSp>
      <p:grpSp>
        <p:nvGrpSpPr>
          <p:cNvPr id="68" name="Skupina 67"/>
          <p:cNvGrpSpPr/>
          <p:nvPr/>
        </p:nvGrpSpPr>
        <p:grpSpPr>
          <a:xfrm>
            <a:off x="1429356" y="3252200"/>
            <a:ext cx="620201" cy="797233"/>
            <a:chOff x="784943" y="2707903"/>
            <a:chExt cx="620201" cy="797233"/>
          </a:xfrm>
          <a:effectLst>
            <a:outerShdw blurRad="203200" dist="127000" dir="13500000" algn="br" rotWithShape="0">
              <a:prstClr val="black">
                <a:alpha val="56000"/>
              </a:prstClr>
            </a:outerShdw>
          </a:effectLst>
        </p:grpSpPr>
        <p:sp>
          <p:nvSpPr>
            <p:cNvPr id="69" name="Ovál 68">
              <a:extLst>
                <a:ext uri="{FF2B5EF4-FFF2-40B4-BE49-F238E27FC236}">
                  <a16:creationId xmlns="" xmlns:a16="http://schemas.microsoft.com/office/drawing/2014/main" id="{AAEE14EC-4B17-4A1C-81DE-3FC900480F9D}"/>
                </a:ext>
              </a:extLst>
            </p:cNvPr>
            <p:cNvSpPr/>
            <p:nvPr/>
          </p:nvSpPr>
          <p:spPr>
            <a:xfrm>
              <a:off x="784943" y="2899702"/>
              <a:ext cx="620201" cy="605434"/>
            </a:xfrm>
            <a:prstGeom prst="ellipse">
              <a:avLst/>
            </a:prstGeom>
            <a:solidFill>
              <a:schemeClr val="tx1">
                <a:lumMod val="75000"/>
                <a:lumOff val="2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1400" b="1">
                <a:solidFill>
                  <a:schemeClr val="tx1">
                    <a:lumMod val="75000"/>
                    <a:lumOff val="25000"/>
                  </a:schemeClr>
                </a:solidFill>
                <a:latin typeface="Gadugi" panose="020B0502040204020203" pitchFamily="34" charset="0"/>
              </a:endParaRPr>
            </a:p>
          </p:txBody>
        </p:sp>
        <p:pic>
          <p:nvPicPr>
            <p:cNvPr id="70" name="Obrázok 69"/>
            <p:cNvPicPr>
              <a:picLocks noChangeAspect="1"/>
            </p:cNvPicPr>
            <p:nvPr/>
          </p:nvPicPr>
          <p:blipFill>
            <a:blip r:embed="rId16" cstate="print">
              <a:lum bright="70000" contrast="-70000"/>
              <a:extLst>
                <a:ext uri="{28A0092B-C50C-407E-A947-70E740481C1C}">
                  <a14:useLocalDpi xmlns:a14="http://schemas.microsoft.com/office/drawing/2010/main" val="0"/>
                </a:ext>
              </a:extLst>
            </a:blip>
            <a:stretch>
              <a:fillRect/>
            </a:stretch>
          </p:blipFill>
          <p:spPr>
            <a:xfrm flipH="1">
              <a:off x="815297" y="2707903"/>
              <a:ext cx="559491" cy="791750"/>
            </a:xfrm>
            <a:prstGeom prst="rect">
              <a:avLst/>
            </a:prstGeom>
          </p:spPr>
        </p:pic>
      </p:grpSp>
      <p:sp>
        <p:nvSpPr>
          <p:cNvPr id="73" name="BlokTextu 72"/>
          <p:cNvSpPr txBox="1"/>
          <p:nvPr/>
        </p:nvSpPr>
        <p:spPr>
          <a:xfrm>
            <a:off x="-2" y="5057326"/>
            <a:ext cx="12229436" cy="923330"/>
          </a:xfrm>
          <a:prstGeom prst="rect">
            <a:avLst/>
          </a:prstGeom>
          <a:solidFill>
            <a:srgbClr val="002060"/>
          </a:solidFill>
          <a:ln w="57150">
            <a:noFill/>
          </a:ln>
          <a:effectLst>
            <a:outerShdw blurRad="190500" dist="215900" dir="16200000" rotWithShape="0">
              <a:prstClr val="black">
                <a:alpha val="53000"/>
              </a:prstClr>
            </a:outerShdw>
          </a:effectLst>
        </p:spPr>
        <p:txBody>
          <a:bodyPr wrap="square" rtlCol="0">
            <a:spAutoFit/>
          </a:bodyPr>
          <a:lstStyle/>
          <a:p>
            <a:pPr algn="ctr"/>
            <a:r>
              <a:rPr lang="sk-SK" sz="5400" b="1" dirty="0" smtClean="0">
                <a:solidFill>
                  <a:schemeClr val="bg1"/>
                </a:solidFill>
                <a:latin typeface="Gadugi" panose="020B0502040204020203" pitchFamily="34" charset="0"/>
                <a:ea typeface="Gungsuh" panose="02030600000101010101" pitchFamily="18" charset="-127"/>
              </a:rPr>
              <a:t>FESTIVAL VEDY A TECHNIKY </a:t>
            </a:r>
            <a:r>
              <a:rPr lang="sk-SK" sz="5400" dirty="0" smtClean="0">
                <a:solidFill>
                  <a:schemeClr val="bg1"/>
                </a:solidFill>
                <a:latin typeface="Gadugi" panose="020B0502040204020203" pitchFamily="34" charset="0"/>
                <a:ea typeface="Gungsuh" panose="02030600000101010101" pitchFamily="18" charset="-127"/>
              </a:rPr>
              <a:t>AMAVET</a:t>
            </a:r>
            <a:endParaRPr lang="sk-SK" sz="5400" dirty="0">
              <a:solidFill>
                <a:schemeClr val="bg1"/>
              </a:solidFill>
              <a:latin typeface="Gadugi" panose="020B0502040204020203" pitchFamily="34" charset="0"/>
              <a:ea typeface="Gungsuh" panose="02030600000101010101" pitchFamily="18" charset="-127"/>
            </a:endParaRPr>
          </a:p>
        </p:txBody>
      </p:sp>
    </p:spTree>
    <p:extLst>
      <p:ext uri="{BB962C8B-B14F-4D97-AF65-F5344CB8AC3E}">
        <p14:creationId xmlns:p14="http://schemas.microsoft.com/office/powerpoint/2010/main" val="103524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9" name="Obrázok 8"/>
          <p:cNvPicPr>
            <a:picLocks noChangeAspect="1"/>
          </p:cNvPicPr>
          <p:nvPr/>
        </p:nvPicPr>
        <p:blipFill rotWithShape="1">
          <a:blip r:embed="rId3" cstate="print">
            <a:extLst>
              <a:ext uri="{28A0092B-C50C-407E-A947-70E740481C1C}">
                <a14:useLocalDpi xmlns:a14="http://schemas.microsoft.com/office/drawing/2010/main" val="0"/>
              </a:ext>
            </a:extLst>
          </a:blip>
          <a:srcRect r="21506"/>
          <a:stretch/>
        </p:blipFill>
        <p:spPr>
          <a:xfrm>
            <a:off x="7036573" y="1079931"/>
            <a:ext cx="2526836" cy="1861661"/>
          </a:xfrm>
          <a:prstGeom prst="rect">
            <a:avLst/>
          </a:prstGeom>
          <a:ln w="28575">
            <a:noFill/>
          </a:ln>
          <a:effectLst>
            <a:glow rad="139700">
              <a:schemeClr val="bg1">
                <a:alpha val="67000"/>
              </a:schemeClr>
            </a:glow>
          </a:effectLst>
        </p:spPr>
      </p:pic>
      <p:pic>
        <p:nvPicPr>
          <p:cNvPr id="8" name="Obrázok 7"/>
          <p:cNvPicPr>
            <a:picLocks noChangeAspect="1"/>
          </p:cNvPicPr>
          <p:nvPr/>
        </p:nvPicPr>
        <p:blipFill rotWithShape="1">
          <a:blip r:embed="rId4" cstate="print">
            <a:extLst>
              <a:ext uri="{28A0092B-C50C-407E-A947-70E740481C1C}">
                <a14:useLocalDpi xmlns:a14="http://schemas.microsoft.com/office/drawing/2010/main" val="0"/>
              </a:ext>
            </a:extLst>
          </a:blip>
          <a:srcRect r="15147"/>
          <a:stretch/>
        </p:blipFill>
        <p:spPr>
          <a:xfrm>
            <a:off x="9488047" y="1072853"/>
            <a:ext cx="2756305" cy="4033140"/>
          </a:xfrm>
          <a:prstGeom prst="rect">
            <a:avLst/>
          </a:prstGeom>
          <a:ln w="28575">
            <a:noFill/>
          </a:ln>
          <a:effectLst>
            <a:glow rad="139700">
              <a:schemeClr val="bg1">
                <a:alpha val="67000"/>
              </a:schemeClr>
            </a:glow>
          </a:effectLst>
        </p:spPr>
      </p:pic>
      <p:pic>
        <p:nvPicPr>
          <p:cNvPr id="4" name="Obrázok 3"/>
          <p:cNvPicPr>
            <a:picLocks noChangeAspect="1"/>
          </p:cNvPicPr>
          <p:nvPr/>
        </p:nvPicPr>
        <p:blipFill rotWithShape="1">
          <a:blip r:embed="rId5" cstate="print">
            <a:extLst>
              <a:ext uri="{28A0092B-C50C-407E-A947-70E740481C1C}">
                <a14:useLocalDpi xmlns:a14="http://schemas.microsoft.com/office/drawing/2010/main" val="0"/>
              </a:ext>
            </a:extLst>
          </a:blip>
          <a:srcRect l="721" t="117" r="30293" b="-117"/>
          <a:stretch/>
        </p:blipFill>
        <p:spPr>
          <a:xfrm>
            <a:off x="108819" y="5623"/>
            <a:ext cx="4052363" cy="5051703"/>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7" name="Obrázok 6"/>
          <p:cNvPicPr>
            <a:picLocks noChangeAspect="1"/>
          </p:cNvPicPr>
          <p:nvPr/>
        </p:nvPicPr>
        <p:blipFill rotWithShape="1">
          <a:blip r:embed="rId8" cstate="print">
            <a:extLst>
              <a:ext uri="{28A0092B-C50C-407E-A947-70E740481C1C}">
                <a14:useLocalDpi xmlns:a14="http://schemas.microsoft.com/office/drawing/2010/main" val="0"/>
              </a:ext>
            </a:extLst>
          </a:blip>
          <a:srcRect l="13088" t="-923" r="8205" b="923"/>
          <a:stretch/>
        </p:blipFill>
        <p:spPr>
          <a:xfrm>
            <a:off x="7046405" y="2888758"/>
            <a:ext cx="2424099" cy="2154390"/>
          </a:xfrm>
          <a:prstGeom prst="rect">
            <a:avLst/>
          </a:prstGeom>
          <a:ln w="28575">
            <a:noFill/>
          </a:ln>
          <a:effectLst>
            <a:glow rad="139700">
              <a:schemeClr val="bg1">
                <a:alpha val="67000"/>
              </a:schemeClr>
            </a:glow>
          </a:effectLst>
        </p:spPr>
      </p:pic>
      <p:pic>
        <p:nvPicPr>
          <p:cNvPr id="19" name="Obrázok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3630" y="2394835"/>
            <a:ext cx="2413465" cy="2684856"/>
          </a:xfrm>
          <a:prstGeom prst="rect">
            <a:avLst/>
          </a:prstGeom>
          <a:ln w="28575">
            <a:noFill/>
          </a:ln>
          <a:effectLst>
            <a:glow rad="139700">
              <a:schemeClr val="bg1">
                <a:alpha val="67000"/>
              </a:schemeClr>
            </a:glow>
          </a:effectLst>
        </p:spPr>
      </p:pic>
      <p:pic>
        <p:nvPicPr>
          <p:cNvPr id="29" name="Obrázok 28"/>
          <p:cNvPicPr>
            <a:picLocks noChangeAspect="1"/>
          </p:cNvPicPr>
          <p:nvPr/>
        </p:nvPicPr>
        <p:blipFill rotWithShape="1">
          <a:blip r:embed="rId10" cstate="print">
            <a:extLst>
              <a:ext uri="{28A0092B-C50C-407E-A947-70E740481C1C}">
                <a14:useLocalDpi xmlns:a14="http://schemas.microsoft.com/office/drawing/2010/main" val="0"/>
              </a:ext>
            </a:extLst>
          </a:blip>
          <a:srcRect t="20203"/>
          <a:stretch/>
        </p:blipFill>
        <p:spPr>
          <a:xfrm>
            <a:off x="4200938" y="1049095"/>
            <a:ext cx="2826325" cy="1477320"/>
          </a:xfrm>
          <a:prstGeom prst="rect">
            <a:avLst/>
          </a:prstGeom>
          <a:ln w="28575">
            <a:noFill/>
          </a:ln>
          <a:effectLst>
            <a:glow rad="139700">
              <a:schemeClr val="bg1">
                <a:alpha val="67000"/>
              </a:schemeClr>
            </a:glow>
          </a:effectLst>
        </p:spPr>
      </p:pic>
      <p:pic>
        <p:nvPicPr>
          <p:cNvPr id="28" name="Obrázok 27"/>
          <p:cNvPicPr>
            <a:picLocks noChangeAspect="1"/>
          </p:cNvPicPr>
          <p:nvPr/>
        </p:nvPicPr>
        <p:blipFill rotWithShape="1">
          <a:blip r:embed="rId11" cstate="print">
            <a:extLst>
              <a:ext uri="{28A0092B-C50C-407E-A947-70E740481C1C}">
                <a14:useLocalDpi xmlns:a14="http://schemas.microsoft.com/office/drawing/2010/main" val="0"/>
              </a:ext>
            </a:extLst>
          </a:blip>
          <a:srcRect l="9853" r="27553"/>
          <a:stretch/>
        </p:blipFill>
        <p:spPr>
          <a:xfrm>
            <a:off x="2168965" y="2526414"/>
            <a:ext cx="2445893" cy="2563287"/>
          </a:xfrm>
          <a:prstGeom prst="rect">
            <a:avLst/>
          </a:prstGeom>
          <a:ln w="28575">
            <a:noFill/>
          </a:ln>
          <a:effectLst>
            <a:glow rad="139700">
              <a:schemeClr val="bg1">
                <a:alpha val="67000"/>
              </a:schemeClr>
            </a:glow>
          </a:effectLst>
        </p:spPr>
      </p:pic>
      <p:sp>
        <p:nvSpPr>
          <p:cNvPr id="27" name="Obdĺžnik 26"/>
          <p:cNvSpPr/>
          <p:nvPr/>
        </p:nvSpPr>
        <p:spPr>
          <a:xfrm>
            <a:off x="1300766" y="-12382"/>
            <a:ext cx="10891233" cy="1050486"/>
          </a:xfrm>
          <a:prstGeom prst="rect">
            <a:avLst/>
          </a:prstGeom>
          <a:solidFill>
            <a:srgbClr val="002060">
              <a:alpha val="70000"/>
            </a:srgbClr>
          </a:solidFill>
          <a:ln>
            <a:noFill/>
          </a:ln>
          <a:effectLst>
            <a:outerShdw blurRad="114300" dist="114300" dir="5400000" sx="102000" sy="102000" algn="t" rotWithShape="0">
              <a:prstClr val="black">
                <a:alpha val="7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BlokTextu 30"/>
          <p:cNvSpPr txBox="1"/>
          <p:nvPr/>
        </p:nvSpPr>
        <p:spPr>
          <a:xfrm>
            <a:off x="-2" y="5057326"/>
            <a:ext cx="12229436" cy="923330"/>
          </a:xfrm>
          <a:prstGeom prst="rect">
            <a:avLst/>
          </a:prstGeom>
          <a:solidFill>
            <a:srgbClr val="002060"/>
          </a:solidFill>
          <a:ln w="57150">
            <a:noFill/>
          </a:ln>
          <a:effectLst>
            <a:outerShdw blurRad="190500" dist="215900" dir="16200000" rotWithShape="0">
              <a:prstClr val="black">
                <a:alpha val="53000"/>
              </a:prstClr>
            </a:outerShdw>
          </a:effectLst>
        </p:spPr>
        <p:txBody>
          <a:bodyPr wrap="square" rtlCol="0">
            <a:spAutoFit/>
          </a:bodyPr>
          <a:lstStyle/>
          <a:p>
            <a:pPr algn="ctr"/>
            <a:r>
              <a:rPr lang="sk-SK" sz="5400" b="1" dirty="0" smtClean="0">
                <a:solidFill>
                  <a:schemeClr val="bg1"/>
                </a:solidFill>
                <a:latin typeface="Gadugi" panose="020B0502040204020203" pitchFamily="34" charset="0"/>
                <a:ea typeface="Gungsuh" panose="02030600000101010101" pitchFamily="18" charset="-127"/>
              </a:rPr>
              <a:t>FESTIVAL VEDY A TECHNIKY </a:t>
            </a:r>
            <a:r>
              <a:rPr lang="sk-SK" sz="5400" dirty="0" smtClean="0">
                <a:solidFill>
                  <a:schemeClr val="bg1"/>
                </a:solidFill>
                <a:latin typeface="Gadugi" panose="020B0502040204020203" pitchFamily="34" charset="0"/>
                <a:ea typeface="Gungsuh" panose="02030600000101010101" pitchFamily="18" charset="-127"/>
              </a:rPr>
              <a:t>AMAVET</a:t>
            </a:r>
            <a:endParaRPr lang="sk-SK" sz="5400" dirty="0">
              <a:solidFill>
                <a:schemeClr val="bg1"/>
              </a:solidFill>
              <a:latin typeface="Gadugi" panose="020B0502040204020203" pitchFamily="34" charset="0"/>
              <a:ea typeface="Gungsuh" panose="02030600000101010101" pitchFamily="18" charset="-127"/>
            </a:endParaRPr>
          </a:p>
        </p:txBody>
      </p:sp>
      <p:sp>
        <p:nvSpPr>
          <p:cNvPr id="6" name="BlokTextu 5"/>
          <p:cNvSpPr txBox="1"/>
          <p:nvPr/>
        </p:nvSpPr>
        <p:spPr>
          <a:xfrm>
            <a:off x="447983" y="163198"/>
            <a:ext cx="5193862" cy="584775"/>
          </a:xfrm>
          <a:prstGeom prst="rect">
            <a:avLst/>
          </a:prstGeom>
          <a:solidFill>
            <a:srgbClr val="FBFBFB"/>
          </a:solidFill>
          <a:ln w="57150">
            <a:solidFill>
              <a:srgbClr val="002060"/>
            </a:solidFill>
          </a:ln>
          <a:effectLst>
            <a:glow rad="63500">
              <a:schemeClr val="bg1">
                <a:alpha val="40000"/>
              </a:schemeClr>
            </a:glow>
          </a:effectLst>
        </p:spPr>
        <p:txBody>
          <a:bodyPr wrap="square" rtlCol="0">
            <a:spAutoFit/>
          </a:bodyPr>
          <a:lstStyle/>
          <a:p>
            <a:pPr algn="ctr"/>
            <a:r>
              <a:rPr lang="sk-SK" sz="3200" dirty="0" smtClean="0">
                <a:solidFill>
                  <a:schemeClr val="tx1">
                    <a:lumMod val="65000"/>
                    <a:lumOff val="35000"/>
                  </a:schemeClr>
                </a:solidFill>
                <a:latin typeface="Gungsuh" panose="02030600000101010101" pitchFamily="18" charset="-127"/>
                <a:ea typeface="Gungsuh" panose="02030600000101010101" pitchFamily="18" charset="-127"/>
              </a:rPr>
              <a:t>19. Ročník FVAT</a:t>
            </a:r>
            <a:endParaRPr lang="sk-SK" sz="32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2" name="Obrázok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02591" y="163198"/>
            <a:ext cx="830063" cy="830063"/>
          </a:xfrm>
          <a:prstGeom prst="rect">
            <a:avLst/>
          </a:prstGeom>
          <a:effectLst>
            <a:glow rad="63500">
              <a:schemeClr val="bg1">
                <a:alpha val="40000"/>
              </a:schemeClr>
            </a:glow>
          </a:effectLst>
        </p:spPr>
      </p:pic>
      <p:pic>
        <p:nvPicPr>
          <p:cNvPr id="26" name="Obrázok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8507" y="190784"/>
            <a:ext cx="1004957" cy="773393"/>
          </a:xfrm>
          <a:prstGeom prst="rect">
            <a:avLst/>
          </a:prstGeom>
          <a:effectLst>
            <a:glow rad="63500">
              <a:schemeClr val="bg1">
                <a:alpha val="40000"/>
              </a:schemeClr>
            </a:glow>
          </a:effectLst>
        </p:spPr>
      </p:pic>
    </p:spTree>
    <p:extLst>
      <p:ext uri="{BB962C8B-B14F-4D97-AF65-F5344CB8AC3E}">
        <p14:creationId xmlns:p14="http://schemas.microsoft.com/office/powerpoint/2010/main" val="1606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0" y="0"/>
            <a:ext cx="12192000" cy="6858000"/>
            <a:chOff x="0" y="0"/>
            <a:chExt cx="12192000" cy="6858000"/>
          </a:xfrm>
        </p:grpSpPr>
        <p:pic>
          <p:nvPicPr>
            <p:cNvPr id="25" name="Obrázo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dĺžnik 1"/>
            <p:cNvSpPr/>
            <p:nvPr/>
          </p:nvSpPr>
          <p:spPr>
            <a:xfrm>
              <a:off x="3642321" y="3044925"/>
              <a:ext cx="4997003" cy="96966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1" name="Obdĺžnik 20"/>
          <p:cNvSpPr/>
          <p:nvPr/>
        </p:nvSpPr>
        <p:spPr>
          <a:xfrm>
            <a:off x="-2" y="5926936"/>
            <a:ext cx="12192002" cy="931064"/>
          </a:xfrm>
          <a:prstGeom prst="rect">
            <a:avLst/>
          </a:prstGeom>
          <a:solidFill>
            <a:srgbClr val="4D9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 name="Obdĺžnik 23"/>
          <p:cNvSpPr/>
          <p:nvPr/>
        </p:nvSpPr>
        <p:spPr>
          <a:xfrm>
            <a:off x="22413" y="604434"/>
            <a:ext cx="12236821" cy="4469842"/>
          </a:xfrm>
          <a:prstGeom prst="rect">
            <a:avLst/>
          </a:prstGeom>
          <a:solidFill>
            <a:schemeClr val="bg1">
              <a:alpha val="85000"/>
            </a:schemeClr>
          </a:solidFill>
          <a:ln>
            <a:noFill/>
          </a:ln>
          <a:effectLst>
            <a:outerShdw blurRad="304800" dist="2159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Podnadpis 2"/>
          <p:cNvSpPr>
            <a:spLocks noGrp="1"/>
          </p:cNvSpPr>
          <p:nvPr>
            <p:ph type="subTitle" idx="1"/>
          </p:nvPr>
        </p:nvSpPr>
        <p:spPr>
          <a:xfrm>
            <a:off x="22413" y="913093"/>
            <a:ext cx="12373537" cy="1655762"/>
          </a:xfrm>
        </p:spPr>
        <p:txBody>
          <a:bodyPr>
            <a:normAutofit/>
          </a:bodyPr>
          <a:lstStyle/>
          <a:p>
            <a:r>
              <a:rPr lang="sk-SK" b="1" dirty="0" smtClean="0">
                <a:latin typeface="Century Gothic" panose="020B0502020202020204" pitchFamily="34" charset="0"/>
              </a:rPr>
              <a:t>ASOCIÁCIA PRE MLÁDEŽ, VEDU A TECHNIKU</a:t>
            </a:r>
          </a:p>
          <a:p>
            <a:r>
              <a:rPr lang="sk-SK" sz="2000" dirty="0" smtClean="0">
                <a:latin typeface="Century Gothic" panose="020B0502020202020204" pitchFamily="34" charset="0"/>
              </a:rPr>
              <a:t>Projekt: Centrum ďalšieho vzdelávania vedátorov </a:t>
            </a:r>
          </a:p>
          <a:p>
            <a:r>
              <a:rPr lang="sk-SK" sz="1400" dirty="0" smtClean="0">
                <a:latin typeface="Century Gothic" panose="020B0502020202020204" pitchFamily="34" charset="0"/>
              </a:rPr>
              <a:t>Sprostredkovateľský orgán OPĽZ – MŠVVŠ SR</a:t>
            </a:r>
            <a:br>
              <a:rPr lang="sk-SK" sz="1400" dirty="0" smtClean="0">
                <a:latin typeface="Century Gothic" panose="020B0502020202020204" pitchFamily="34" charset="0"/>
              </a:rPr>
            </a:br>
            <a:r>
              <a:rPr lang="sk-SK" sz="1400" dirty="0" smtClean="0">
                <a:latin typeface="Century Gothic" panose="020B0502020202020204" pitchFamily="34" charset="0"/>
              </a:rPr>
              <a:t>ITMS2014+ kód projektu 312011D582</a:t>
            </a:r>
            <a:endParaRPr lang="sk-SK" sz="1400" dirty="0">
              <a:latin typeface="Century Gothic" panose="020B0502020202020204" pitchFamily="34" charset="0"/>
            </a:endParaRPr>
          </a:p>
        </p:txBody>
      </p:sp>
      <p:grpSp>
        <p:nvGrpSpPr>
          <p:cNvPr id="22" name="Skupina 21"/>
          <p:cNvGrpSpPr/>
          <p:nvPr/>
        </p:nvGrpSpPr>
        <p:grpSpPr>
          <a:xfrm>
            <a:off x="44824" y="5686689"/>
            <a:ext cx="12192000" cy="1171311"/>
            <a:chOff x="1" y="5688105"/>
            <a:chExt cx="12192000" cy="1171311"/>
          </a:xfrm>
        </p:grpSpPr>
        <p:sp>
          <p:nvSpPr>
            <p:cNvPr id="14" name="Obdĺžnik 13"/>
            <p:cNvSpPr/>
            <p:nvPr/>
          </p:nvSpPr>
          <p:spPr>
            <a:xfrm>
              <a:off x="1" y="5688105"/>
              <a:ext cx="12192000" cy="1169893"/>
            </a:xfrm>
            <a:prstGeom prst="rect">
              <a:avLst/>
            </a:prstGeom>
            <a:solidFill>
              <a:schemeClr val="bg1">
                <a:alpha val="24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3" name="Skupina 12"/>
            <p:cNvGrpSpPr/>
            <p:nvPr/>
          </p:nvGrpSpPr>
          <p:grpSpPr>
            <a:xfrm>
              <a:off x="363071" y="5930544"/>
              <a:ext cx="11828928" cy="927456"/>
              <a:chOff x="363071" y="5930544"/>
              <a:chExt cx="11828928" cy="927456"/>
            </a:xfrm>
          </p:grpSpPr>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71" y="5930544"/>
                <a:ext cx="8592671" cy="927455"/>
              </a:xfrm>
              <a:prstGeom prst="rect">
                <a:avLst/>
              </a:prstGeom>
            </p:spPr>
          </p:pic>
          <p:sp>
            <p:nvSpPr>
              <p:cNvPr id="11" name="Obdĺžnik 10"/>
              <p:cNvSpPr/>
              <p:nvPr/>
            </p:nvSpPr>
            <p:spPr>
              <a:xfrm>
                <a:off x="9076764" y="5930544"/>
                <a:ext cx="3115235"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2" name="Obrázo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653" y="5785114"/>
              <a:ext cx="1478694" cy="1074302"/>
            </a:xfrm>
            <a:prstGeom prst="rect">
              <a:avLst/>
            </a:prstGeom>
          </p:spPr>
        </p:pic>
      </p:grpSp>
      <p:sp>
        <p:nvSpPr>
          <p:cNvPr id="15" name="Obdĺžnik 14"/>
          <p:cNvSpPr/>
          <p:nvPr/>
        </p:nvSpPr>
        <p:spPr>
          <a:xfrm>
            <a:off x="0" y="5930543"/>
            <a:ext cx="363069"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Nadpis 1"/>
          <p:cNvSpPr txBox="1">
            <a:spLocks/>
          </p:cNvSpPr>
          <p:nvPr/>
        </p:nvSpPr>
        <p:spPr>
          <a:xfrm>
            <a:off x="1637181" y="2161439"/>
            <a:ext cx="9144000" cy="1149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5400" b="1" dirty="0" smtClean="0">
                <a:solidFill>
                  <a:schemeClr val="accent1">
                    <a:lumMod val="50000"/>
                  </a:schemeClr>
                </a:solidFill>
                <a:latin typeface="Century Gothic" panose="020B0502020202020204" pitchFamily="34" charset="0"/>
              </a:rPr>
              <a:t>Ďakujem za pozornosť</a:t>
            </a:r>
            <a:endParaRPr lang="sk-SK" sz="5400" b="1" dirty="0">
              <a:solidFill>
                <a:schemeClr val="accent1">
                  <a:lumMod val="50000"/>
                </a:schemeClr>
              </a:solidFill>
              <a:latin typeface="Century Gothic" panose="020B0502020202020204" pitchFamily="34" charset="0"/>
            </a:endParaRPr>
          </a:p>
        </p:txBody>
      </p:sp>
      <p:sp>
        <p:nvSpPr>
          <p:cNvPr id="16" name="Podnadpis 2"/>
          <p:cNvSpPr txBox="1">
            <a:spLocks/>
          </p:cNvSpPr>
          <p:nvPr/>
        </p:nvSpPr>
        <p:spPr>
          <a:xfrm>
            <a:off x="181534" y="3472453"/>
            <a:ext cx="1237353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b="1" dirty="0" smtClean="0">
                <a:latin typeface="Century Gothic" panose="020B0502020202020204" pitchFamily="34" charset="0"/>
              </a:rPr>
              <a:t>amavet@amavet.sk</a:t>
            </a:r>
          </a:p>
          <a:p>
            <a:r>
              <a:rPr lang="sk-SK" sz="1800" b="1" dirty="0" smtClean="0">
                <a:latin typeface="Century Gothic" panose="020B0502020202020204" pitchFamily="34" charset="0"/>
              </a:rPr>
              <a:t>KONTAKT</a:t>
            </a:r>
            <a:endParaRPr lang="sk-SK" sz="1800" dirty="0">
              <a:latin typeface="Century Gothic" panose="020B0502020202020204" pitchFamily="34" charset="0"/>
            </a:endParaRPr>
          </a:p>
        </p:txBody>
      </p:sp>
    </p:spTree>
    <p:extLst>
      <p:ext uri="{BB962C8B-B14F-4D97-AF65-F5344CB8AC3E}">
        <p14:creationId xmlns:p14="http://schemas.microsoft.com/office/powerpoint/2010/main" val="13562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9" name="Voľný tvar 78"/>
          <p:cNvSpPr/>
          <p:nvPr/>
        </p:nvSpPr>
        <p:spPr>
          <a:xfrm>
            <a:off x="-26557" y="14462"/>
            <a:ext cx="12322053" cy="6034511"/>
          </a:xfrm>
          <a:custGeom>
            <a:avLst/>
            <a:gdLst>
              <a:gd name="connsiteX0" fmla="*/ 0 w 12236822"/>
              <a:gd name="connsiteY0" fmla="*/ 0 h 6000840"/>
              <a:gd name="connsiteX1" fmla="*/ 4011983 w 12236822"/>
              <a:gd name="connsiteY1" fmla="*/ 0 h 6000840"/>
              <a:gd name="connsiteX2" fmla="*/ 4011983 w 12236822"/>
              <a:gd name="connsiteY2" fmla="*/ 1053758 h 6000840"/>
              <a:gd name="connsiteX3" fmla="*/ 8601559 w 12236822"/>
              <a:gd name="connsiteY3" fmla="*/ 1053758 h 6000840"/>
              <a:gd name="connsiteX4" fmla="*/ 8601559 w 12236822"/>
              <a:gd name="connsiteY4" fmla="*/ 0 h 6000840"/>
              <a:gd name="connsiteX5" fmla="*/ 12236822 w 12236822"/>
              <a:gd name="connsiteY5" fmla="*/ 0 h 6000840"/>
              <a:gd name="connsiteX6" fmla="*/ 12236822 w 12236822"/>
              <a:gd name="connsiteY6" fmla="*/ 6000840 h 6000840"/>
              <a:gd name="connsiteX7" fmla="*/ 0 w 12236822"/>
              <a:gd name="connsiteY7" fmla="*/ 6000840 h 6000840"/>
              <a:gd name="connsiteX0" fmla="*/ 0 w 12236822"/>
              <a:gd name="connsiteY0" fmla="*/ 0 h 6000840"/>
              <a:gd name="connsiteX1" fmla="*/ 4011983 w 12236822"/>
              <a:gd name="connsiteY1" fmla="*/ 0 h 6000840"/>
              <a:gd name="connsiteX2" fmla="*/ 4011983 w 12236822"/>
              <a:gd name="connsiteY2" fmla="*/ 1053758 h 6000840"/>
              <a:gd name="connsiteX3" fmla="*/ 8416866 w 12236822"/>
              <a:gd name="connsiteY3" fmla="*/ 1069256 h 6000840"/>
              <a:gd name="connsiteX4" fmla="*/ 8601559 w 12236822"/>
              <a:gd name="connsiteY4" fmla="*/ 0 h 6000840"/>
              <a:gd name="connsiteX5" fmla="*/ 12236822 w 12236822"/>
              <a:gd name="connsiteY5" fmla="*/ 0 h 6000840"/>
              <a:gd name="connsiteX6" fmla="*/ 12236822 w 12236822"/>
              <a:gd name="connsiteY6" fmla="*/ 6000840 h 6000840"/>
              <a:gd name="connsiteX7" fmla="*/ 0 w 12236822"/>
              <a:gd name="connsiteY7" fmla="*/ 6000840 h 6000840"/>
              <a:gd name="connsiteX8" fmla="*/ 0 w 12236822"/>
              <a:gd name="connsiteY8" fmla="*/ 0 h 6000840"/>
              <a:gd name="connsiteX0" fmla="*/ 0 w 12236822"/>
              <a:gd name="connsiteY0" fmla="*/ 0 h 6000840"/>
              <a:gd name="connsiteX1" fmla="*/ 4011983 w 12236822"/>
              <a:gd name="connsiteY1" fmla="*/ 0 h 6000840"/>
              <a:gd name="connsiteX2" fmla="*/ 4011983 w 12236822"/>
              <a:gd name="connsiteY2" fmla="*/ 1053758 h 6000840"/>
              <a:gd name="connsiteX3" fmla="*/ 8416866 w 12236822"/>
              <a:gd name="connsiteY3" fmla="*/ 1069256 h 6000840"/>
              <a:gd name="connsiteX4" fmla="*/ 8370692 w 12236822"/>
              <a:gd name="connsiteY4" fmla="*/ 0 h 6000840"/>
              <a:gd name="connsiteX5" fmla="*/ 12236822 w 12236822"/>
              <a:gd name="connsiteY5" fmla="*/ 0 h 6000840"/>
              <a:gd name="connsiteX6" fmla="*/ 12236822 w 12236822"/>
              <a:gd name="connsiteY6" fmla="*/ 6000840 h 6000840"/>
              <a:gd name="connsiteX7" fmla="*/ 0 w 12236822"/>
              <a:gd name="connsiteY7" fmla="*/ 6000840 h 6000840"/>
              <a:gd name="connsiteX8" fmla="*/ 0 w 12236822"/>
              <a:gd name="connsiteY8" fmla="*/ 0 h 6000840"/>
              <a:gd name="connsiteX0" fmla="*/ 0 w 12236822"/>
              <a:gd name="connsiteY0" fmla="*/ 15499 h 6016339"/>
              <a:gd name="connsiteX1" fmla="*/ 4011983 w 12236822"/>
              <a:gd name="connsiteY1" fmla="*/ 15499 h 6016339"/>
              <a:gd name="connsiteX2" fmla="*/ 4011983 w 12236822"/>
              <a:gd name="connsiteY2" fmla="*/ 1069257 h 6016339"/>
              <a:gd name="connsiteX3" fmla="*/ 8416866 w 12236822"/>
              <a:gd name="connsiteY3" fmla="*/ 1084755 h 6016339"/>
              <a:gd name="connsiteX4" fmla="*/ 8401475 w 12236822"/>
              <a:gd name="connsiteY4" fmla="*/ 0 h 6016339"/>
              <a:gd name="connsiteX5" fmla="*/ 12236822 w 12236822"/>
              <a:gd name="connsiteY5" fmla="*/ 15499 h 6016339"/>
              <a:gd name="connsiteX6" fmla="*/ 12236822 w 12236822"/>
              <a:gd name="connsiteY6" fmla="*/ 6016339 h 6016339"/>
              <a:gd name="connsiteX7" fmla="*/ 0 w 12236822"/>
              <a:gd name="connsiteY7" fmla="*/ 6016339 h 6016339"/>
              <a:gd name="connsiteX8" fmla="*/ 0 w 12236822"/>
              <a:gd name="connsiteY8" fmla="*/ 15499 h 6016339"/>
              <a:gd name="connsiteX0" fmla="*/ 0 w 12236822"/>
              <a:gd name="connsiteY0" fmla="*/ 15499 h 6016339"/>
              <a:gd name="connsiteX1" fmla="*/ 4011983 w 12236822"/>
              <a:gd name="connsiteY1" fmla="*/ 15499 h 6016339"/>
              <a:gd name="connsiteX2" fmla="*/ 4011983 w 12236822"/>
              <a:gd name="connsiteY2" fmla="*/ 1069257 h 6016339"/>
              <a:gd name="connsiteX3" fmla="*/ 8416866 w 12236822"/>
              <a:gd name="connsiteY3" fmla="*/ 1084755 h 6016339"/>
              <a:gd name="connsiteX4" fmla="*/ 8401475 w 12236822"/>
              <a:gd name="connsiteY4" fmla="*/ 0 h 6016339"/>
              <a:gd name="connsiteX5" fmla="*/ 12236822 w 12236822"/>
              <a:gd name="connsiteY5" fmla="*/ 15499 h 6016339"/>
              <a:gd name="connsiteX6" fmla="*/ 12236822 w 12236822"/>
              <a:gd name="connsiteY6" fmla="*/ 6016339 h 6016339"/>
              <a:gd name="connsiteX7" fmla="*/ 0 w 12236822"/>
              <a:gd name="connsiteY7" fmla="*/ 6016339 h 6016339"/>
              <a:gd name="connsiteX8" fmla="*/ 0 w 12236822"/>
              <a:gd name="connsiteY8" fmla="*/ 15499 h 6016339"/>
              <a:gd name="connsiteX0" fmla="*/ 0 w 12236822"/>
              <a:gd name="connsiteY0" fmla="*/ 15499 h 6016339"/>
              <a:gd name="connsiteX1" fmla="*/ 4011983 w 12236822"/>
              <a:gd name="connsiteY1" fmla="*/ 15499 h 6016339"/>
              <a:gd name="connsiteX2" fmla="*/ 4011983 w 12236822"/>
              <a:gd name="connsiteY2" fmla="*/ 1069257 h 6016339"/>
              <a:gd name="connsiteX3" fmla="*/ 8416866 w 12236822"/>
              <a:gd name="connsiteY3" fmla="*/ 1084755 h 6016339"/>
              <a:gd name="connsiteX4" fmla="*/ 8415966 w 12236822"/>
              <a:gd name="connsiteY4" fmla="*/ 0 h 6016339"/>
              <a:gd name="connsiteX5" fmla="*/ 12236822 w 12236822"/>
              <a:gd name="connsiteY5" fmla="*/ 15499 h 6016339"/>
              <a:gd name="connsiteX6" fmla="*/ 12236822 w 12236822"/>
              <a:gd name="connsiteY6" fmla="*/ 6016339 h 6016339"/>
              <a:gd name="connsiteX7" fmla="*/ 0 w 12236822"/>
              <a:gd name="connsiteY7" fmla="*/ 6016339 h 6016339"/>
              <a:gd name="connsiteX8" fmla="*/ 0 w 12236822"/>
              <a:gd name="connsiteY8" fmla="*/ 15499 h 601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6822" h="6016339">
                <a:moveTo>
                  <a:pt x="0" y="15499"/>
                </a:moveTo>
                <a:lnTo>
                  <a:pt x="4011983" y="15499"/>
                </a:lnTo>
                <a:lnTo>
                  <a:pt x="4011983" y="1069257"/>
                </a:lnTo>
                <a:lnTo>
                  <a:pt x="8416866" y="1084755"/>
                </a:lnTo>
                <a:lnTo>
                  <a:pt x="8415966" y="0"/>
                </a:lnTo>
                <a:lnTo>
                  <a:pt x="12236822" y="15499"/>
                </a:lnTo>
                <a:lnTo>
                  <a:pt x="12236822" y="6016339"/>
                </a:lnTo>
                <a:lnTo>
                  <a:pt x="0" y="6016339"/>
                </a:lnTo>
                <a:lnTo>
                  <a:pt x="0" y="15499"/>
                </a:lnTo>
                <a:close/>
              </a:path>
            </a:pathLst>
          </a:cu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76547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Skupina 15"/>
          <p:cNvGrpSpPr/>
          <p:nvPr/>
        </p:nvGrpSpPr>
        <p:grpSpPr>
          <a:xfrm>
            <a:off x="-173297" y="-54209"/>
            <a:ext cx="12365297" cy="6912209"/>
            <a:chOff x="-268388" y="346843"/>
            <a:chExt cx="12365297" cy="6912209"/>
          </a:xfrm>
        </p:grpSpPr>
        <p:grpSp>
          <p:nvGrpSpPr>
            <p:cNvPr id="17" name="Skupina 16"/>
            <p:cNvGrpSpPr/>
            <p:nvPr/>
          </p:nvGrpSpPr>
          <p:grpSpPr>
            <a:xfrm>
              <a:off x="-95091" y="401052"/>
              <a:ext cx="12192000" cy="6858000"/>
              <a:chOff x="0" y="-1416"/>
              <a:chExt cx="12192000" cy="6858000"/>
            </a:xfrm>
          </p:grpSpPr>
          <p:pic>
            <p:nvPicPr>
              <p:cNvPr id="19" name="Obrázo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20" name="Ovál 1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8" name="Obdĺžnik 17"/>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1" name="Obdĺžnik 20"/>
          <p:cNvSpPr/>
          <p:nvPr/>
        </p:nvSpPr>
        <p:spPr>
          <a:xfrm>
            <a:off x="-1" y="-12383"/>
            <a:ext cx="5060353" cy="6899193"/>
          </a:xfrm>
          <a:prstGeom prst="rect">
            <a:avLst/>
          </a:prstGeom>
          <a:solidFill>
            <a:srgbClr val="77747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Obdĺžnik 3"/>
          <p:cNvSpPr/>
          <p:nvPr/>
        </p:nvSpPr>
        <p:spPr>
          <a:xfrm>
            <a:off x="773394" y="1427057"/>
            <a:ext cx="11045568" cy="3963808"/>
          </a:xfrm>
          <a:prstGeom prst="rect">
            <a:avLst/>
          </a:prstGeom>
          <a:solidFill>
            <a:srgbClr val="72BAC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p:cNvSpPr/>
          <p:nvPr/>
        </p:nvSpPr>
        <p:spPr>
          <a:xfrm>
            <a:off x="1360130" y="2129051"/>
            <a:ext cx="10103989" cy="25657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773393" y="192530"/>
            <a:ext cx="5177463" cy="830997"/>
          </a:xfrm>
          <a:prstGeom prst="rect">
            <a:avLst/>
          </a:prstGeom>
          <a:solidFill>
            <a:schemeClr val="bg1"/>
          </a:solidFill>
          <a:ln w="38100">
            <a:solidFill>
              <a:srgbClr val="999999"/>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7" name="BlokTextu 6"/>
          <p:cNvSpPr txBox="1"/>
          <p:nvPr/>
        </p:nvSpPr>
        <p:spPr>
          <a:xfrm>
            <a:off x="1501594" y="2347132"/>
            <a:ext cx="9821060" cy="2123658"/>
          </a:xfrm>
          <a:prstGeom prst="rect">
            <a:avLst/>
          </a:prstGeom>
          <a:solidFill>
            <a:schemeClr val="bg1"/>
          </a:solidFill>
          <a:ln w="38100">
            <a:solidFill>
              <a:srgbClr val="999999"/>
            </a:solidFill>
          </a:ln>
        </p:spPr>
        <p:txBody>
          <a:bodyPr wrap="square" rtlCol="0">
            <a:spAutoFit/>
          </a:bodyPr>
          <a:lstStyle/>
          <a:p>
            <a:pPr algn="ctr"/>
            <a:r>
              <a:rPr lang="sk-SK" sz="6600" dirty="0" smtClean="0">
                <a:solidFill>
                  <a:schemeClr val="tx1">
                    <a:lumMod val="65000"/>
                    <a:lumOff val="35000"/>
                  </a:schemeClr>
                </a:solidFill>
                <a:latin typeface="Gungsuh" panose="02030600000101010101" pitchFamily="18" charset="-127"/>
                <a:ea typeface="Gungsuh" panose="02030600000101010101" pitchFamily="18" charset="-127"/>
              </a:rPr>
              <a:t>Vplyv kyslých dažďov na rastliny</a:t>
            </a:r>
            <a:endParaRPr lang="sk-SK" sz="6600" dirty="0">
              <a:solidFill>
                <a:schemeClr val="tx1">
                  <a:lumMod val="65000"/>
                  <a:lumOff val="35000"/>
                </a:schemeClr>
              </a:solidFill>
              <a:latin typeface="Gungsuh" panose="02030600000101010101" pitchFamily="18" charset="-127"/>
              <a:ea typeface="Gungsuh" panose="02030600000101010101" pitchFamily="18" charset="-127"/>
            </a:endParaRPr>
          </a:p>
        </p:txBody>
      </p:sp>
      <p:grpSp>
        <p:nvGrpSpPr>
          <p:cNvPr id="8" name="Skupina 7"/>
          <p:cNvGrpSpPr/>
          <p:nvPr/>
        </p:nvGrpSpPr>
        <p:grpSpPr>
          <a:xfrm>
            <a:off x="-1" y="5686691"/>
            <a:ext cx="12229437" cy="1171309"/>
            <a:chOff x="-450377" y="6076995"/>
            <a:chExt cx="12229437" cy="1171309"/>
          </a:xfrm>
        </p:grpSpPr>
        <p:grpSp>
          <p:nvGrpSpPr>
            <p:cNvPr id="9" name="Skupina 8"/>
            <p:cNvGrpSpPr/>
            <p:nvPr/>
          </p:nvGrpSpPr>
          <p:grpSpPr>
            <a:xfrm>
              <a:off x="-450377" y="6076995"/>
              <a:ext cx="12229437" cy="1171309"/>
              <a:chOff x="-495200" y="6078411"/>
              <a:chExt cx="12229437" cy="1171309"/>
            </a:xfrm>
          </p:grpSpPr>
          <p:sp>
            <p:nvSpPr>
              <p:cNvPr id="11" name="Obdĺžnik 10"/>
              <p:cNvSpPr/>
              <p:nvPr/>
            </p:nvSpPr>
            <p:spPr>
              <a:xfrm>
                <a:off x="-495200" y="6078411"/>
                <a:ext cx="12192000"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2" name="Skupina 11"/>
              <p:cNvGrpSpPr/>
              <p:nvPr/>
            </p:nvGrpSpPr>
            <p:grpSpPr>
              <a:xfrm>
                <a:off x="-57346" y="6320848"/>
                <a:ext cx="11791583" cy="928872"/>
                <a:chOff x="-57346" y="6320848"/>
                <a:chExt cx="11791583" cy="928872"/>
              </a:xfrm>
            </p:grpSpPr>
            <p:pic>
              <p:nvPicPr>
                <p:cNvPr id="14" name="Obrázo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5" name="Obdĺžnik 14"/>
                <p:cNvSpPr/>
                <p:nvPr/>
              </p:nvSpPr>
              <p:spPr>
                <a:xfrm>
                  <a:off x="8824646" y="6320848"/>
                  <a:ext cx="2909591" cy="92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3" name="Obrázo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7274" y="6175418"/>
                <a:ext cx="1478694" cy="1074302"/>
              </a:xfrm>
              <a:prstGeom prst="rect">
                <a:avLst/>
              </a:prstGeom>
            </p:spPr>
          </p:pic>
        </p:grpSp>
        <p:sp>
          <p:nvSpPr>
            <p:cNvPr id="10" name="Obdĺžnik 9"/>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3753162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2" y="0"/>
            <a:ext cx="12192001" cy="6031147"/>
          </a:xfrm>
          <a:custGeom>
            <a:avLst/>
            <a:gdLst>
              <a:gd name="connsiteX0" fmla="*/ 1756231 w 12192001"/>
              <a:gd name="connsiteY0" fmla="*/ 8102 h 6031147"/>
              <a:gd name="connsiteX1" fmla="*/ 1756231 w 12192001"/>
              <a:gd name="connsiteY1" fmla="*/ 2497668 h 6031147"/>
              <a:gd name="connsiteX2" fmla="*/ 4383085 w 12192001"/>
              <a:gd name="connsiteY2" fmla="*/ 2497668 h 6031147"/>
              <a:gd name="connsiteX3" fmla="*/ 4383085 w 12192001"/>
              <a:gd name="connsiteY3" fmla="*/ 8102 h 6031147"/>
              <a:gd name="connsiteX4" fmla="*/ 0 w 12192001"/>
              <a:gd name="connsiteY4" fmla="*/ 0 h 6031147"/>
              <a:gd name="connsiteX5" fmla="*/ 12192001 w 12192001"/>
              <a:gd name="connsiteY5" fmla="*/ 0 h 6031147"/>
              <a:gd name="connsiteX6" fmla="*/ 12192001 w 12192001"/>
              <a:gd name="connsiteY6" fmla="*/ 6031147 h 6031147"/>
              <a:gd name="connsiteX7" fmla="*/ 0 w 12192001"/>
              <a:gd name="connsiteY7" fmla="*/ 6031147 h 60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031147">
                <a:moveTo>
                  <a:pt x="1756231" y="8102"/>
                </a:moveTo>
                <a:lnTo>
                  <a:pt x="1756231" y="2497668"/>
                </a:lnTo>
                <a:lnTo>
                  <a:pt x="4383085" y="2497668"/>
                </a:lnTo>
                <a:lnTo>
                  <a:pt x="4383085" y="8102"/>
                </a:lnTo>
                <a:close/>
                <a:moveTo>
                  <a:pt x="0" y="0"/>
                </a:moveTo>
                <a:lnTo>
                  <a:pt x="12192001" y="0"/>
                </a:lnTo>
                <a:lnTo>
                  <a:pt x="12192001" y="6031147"/>
                </a:lnTo>
                <a:lnTo>
                  <a:pt x="0" y="6031147"/>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442475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7" name="Obdĺžnik 26"/>
          <p:cNvSpPr/>
          <p:nvPr/>
        </p:nvSpPr>
        <p:spPr>
          <a:xfrm>
            <a:off x="-1" y="-12383"/>
            <a:ext cx="5060353" cy="689919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30" name="Picture 6" descr="VÃ½sledok vyhÄ¾adÃ¡vania obrÃ¡zkov pre dopyt garden man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12477" r="6155" b="13822"/>
          <a:stretch/>
        </p:blipFill>
        <p:spPr bwMode="auto">
          <a:xfrm flipH="1">
            <a:off x="5846742" y="2335725"/>
            <a:ext cx="4565107" cy="3577420"/>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437852" y="179865"/>
            <a:ext cx="5193862" cy="830997"/>
          </a:xfrm>
          <a:prstGeom prst="rect">
            <a:avLst/>
          </a:prstGeom>
          <a:solidFill>
            <a:srgbClr val="FBFBFB"/>
          </a:solidFill>
          <a:ln w="57150">
            <a:solidFill>
              <a:srgbClr val="F4CF73"/>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48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8" name="Obrázok 27"/>
          <p:cNvPicPr>
            <a:picLocks noChangeAspect="1"/>
          </p:cNvPicPr>
          <p:nvPr/>
        </p:nvPicPr>
        <p:blipFill rotWithShape="1">
          <a:blip r:embed="rId4" cstate="print">
            <a:extLst>
              <a:ext uri="{28A0092B-C50C-407E-A947-70E740481C1C}">
                <a14:useLocalDpi xmlns:a14="http://schemas.microsoft.com/office/drawing/2010/main" val="0"/>
              </a:ext>
            </a:extLst>
          </a:blip>
          <a:srcRect r="66386"/>
          <a:stretch/>
        </p:blipFill>
        <p:spPr>
          <a:xfrm>
            <a:off x="10555705" y="0"/>
            <a:ext cx="1682773" cy="6015820"/>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5"/>
            <a:chOff x="10057487" y="-16428"/>
            <a:chExt cx="784392" cy="3133925"/>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9467456" y="1872073"/>
              <a:ext cx="1906073"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Nápad</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7">
            <a:extLst>
              <a:ext uri="{28A0092B-C50C-407E-A947-70E740481C1C}">
                <a14:useLocalDpi xmlns:a14="http://schemas.microsoft.com/office/drawing/2010/main" val="0"/>
              </a:ext>
            </a:extLst>
          </a:blip>
          <a:srcRect l="28034" t="17657" r="22011" b="20374"/>
          <a:stretch/>
        </p:blipFill>
        <p:spPr bwMode="auto">
          <a:xfrm>
            <a:off x="172141" y="694575"/>
            <a:ext cx="4640424"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678714" y="1654255"/>
            <a:ext cx="3637849" cy="3780522"/>
          </a:xfrm>
          <a:prstGeom prst="rect">
            <a:avLst/>
          </a:prstGeom>
          <a:noFill/>
          <a:ln>
            <a:noFill/>
          </a:ln>
          <a:effectLst/>
        </p:spPr>
        <p:txBody>
          <a:bodyPr wrap="square">
            <a:spAutoFit/>
          </a:bodyPr>
          <a:lstStyle/>
          <a:p>
            <a:pPr>
              <a:lnSpc>
                <a:spcPct val="107000"/>
              </a:lnSpc>
              <a:spcAft>
                <a:spcPts val="0"/>
              </a:spcAft>
            </a:pPr>
            <a:r>
              <a:rPr lang="sk-SK" sz="2800" b="1" dirty="0" smtClean="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rPr>
              <a:t>Čítal som, že kyslý dážď je pre rastliny škodlivý. </a:t>
            </a:r>
            <a:endParaRPr lang="sk-SK" sz="1050" b="1" dirty="0" smtClean="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0"/>
              </a:spcAft>
            </a:pPr>
            <a:r>
              <a:rPr lang="sk-SK" sz="2800" b="1" dirty="0" smtClean="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rPr>
              <a:t>Rád pracujem v záhrade. Chcel som zistiť, ako kyslý dážď ovplyvňuje rast rastlín. </a:t>
            </a:r>
            <a:endParaRPr lang="sk-SK" sz="105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26" name="Obrázok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714" y="191526"/>
            <a:ext cx="780168" cy="780168"/>
          </a:xfrm>
          <a:prstGeom prst="rect">
            <a:avLst/>
          </a:prstGeom>
        </p:spPr>
      </p:pic>
    </p:spTree>
    <p:extLst>
      <p:ext uri="{BB962C8B-B14F-4D97-AF65-F5344CB8AC3E}">
        <p14:creationId xmlns:p14="http://schemas.microsoft.com/office/powerpoint/2010/main" val="3907105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14:presetBounceEnd="56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56000">
                                          <p:cBhvr additive="base">
                                            <p:cTn id="18"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0" y="-1"/>
            <a:ext cx="12236822" cy="6029729"/>
          </a:xfrm>
          <a:custGeom>
            <a:avLst/>
            <a:gdLst>
              <a:gd name="connsiteX0" fmla="*/ 1908696 w 12236822"/>
              <a:gd name="connsiteY0" fmla="*/ 2365460 h 6029729"/>
              <a:gd name="connsiteX1" fmla="*/ 1654629 w 12236822"/>
              <a:gd name="connsiteY1" fmla="*/ 2619527 h 6029729"/>
              <a:gd name="connsiteX2" fmla="*/ 1654629 w 12236822"/>
              <a:gd name="connsiteY2" fmla="*/ 3635763 h 6029729"/>
              <a:gd name="connsiteX3" fmla="*/ 1908696 w 12236822"/>
              <a:gd name="connsiteY3" fmla="*/ 3889830 h 6029729"/>
              <a:gd name="connsiteX4" fmla="*/ 4054412 w 12236822"/>
              <a:gd name="connsiteY4" fmla="*/ 3889830 h 6029729"/>
              <a:gd name="connsiteX5" fmla="*/ 4308480 w 12236822"/>
              <a:gd name="connsiteY5" fmla="*/ 3635763 h 6029729"/>
              <a:gd name="connsiteX6" fmla="*/ 4308480 w 12236822"/>
              <a:gd name="connsiteY6" fmla="*/ 2619527 h 6029729"/>
              <a:gd name="connsiteX7" fmla="*/ 4054412 w 12236822"/>
              <a:gd name="connsiteY7" fmla="*/ 2365460 h 6029729"/>
              <a:gd name="connsiteX8" fmla="*/ 0 w 12236822"/>
              <a:gd name="connsiteY8" fmla="*/ 0 h 6029729"/>
              <a:gd name="connsiteX9" fmla="*/ 12236822 w 12236822"/>
              <a:gd name="connsiteY9" fmla="*/ 0 h 6029729"/>
              <a:gd name="connsiteX10" fmla="*/ 12236822 w 12236822"/>
              <a:gd name="connsiteY10" fmla="*/ 6029729 h 6029729"/>
              <a:gd name="connsiteX11" fmla="*/ 0 w 12236822"/>
              <a:gd name="connsiteY11" fmla="*/ 6029729 h 602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822" h="6029729">
                <a:moveTo>
                  <a:pt x="1908696" y="2365460"/>
                </a:moveTo>
                <a:cubicBezTo>
                  <a:pt x="1768379" y="2365460"/>
                  <a:pt x="1654629" y="2479210"/>
                  <a:pt x="1654629" y="2619527"/>
                </a:cubicBezTo>
                <a:lnTo>
                  <a:pt x="1654629" y="3635763"/>
                </a:lnTo>
                <a:cubicBezTo>
                  <a:pt x="1654629" y="3776080"/>
                  <a:pt x="1768379" y="3889830"/>
                  <a:pt x="1908696" y="3889830"/>
                </a:cubicBezTo>
                <a:lnTo>
                  <a:pt x="4054412" y="3889830"/>
                </a:lnTo>
                <a:cubicBezTo>
                  <a:pt x="4194729" y="3889830"/>
                  <a:pt x="4308480" y="3776080"/>
                  <a:pt x="4308480" y="3635763"/>
                </a:cubicBezTo>
                <a:lnTo>
                  <a:pt x="4308480" y="2619527"/>
                </a:lnTo>
                <a:cubicBezTo>
                  <a:pt x="4308480" y="2479210"/>
                  <a:pt x="4194729" y="2365460"/>
                  <a:pt x="4054412" y="2365460"/>
                </a:cubicBezTo>
                <a:close/>
                <a:moveTo>
                  <a:pt x="0" y="0"/>
                </a:moveTo>
                <a:lnTo>
                  <a:pt x="12236822" y="0"/>
                </a:lnTo>
                <a:lnTo>
                  <a:pt x="12236822" y="6029729"/>
                </a:lnTo>
                <a:lnTo>
                  <a:pt x="0" y="6029729"/>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08493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Skupina 24"/>
          <p:cNvGrpSpPr/>
          <p:nvPr/>
        </p:nvGrpSpPr>
        <p:grpSpPr>
          <a:xfrm>
            <a:off x="-173297" y="-54209"/>
            <a:ext cx="12365297" cy="6912209"/>
            <a:chOff x="-268388" y="346843"/>
            <a:chExt cx="12365297" cy="6912209"/>
          </a:xfrm>
        </p:grpSpPr>
        <p:grpSp>
          <p:nvGrpSpPr>
            <p:cNvPr id="20" name="Skupina 19"/>
            <p:cNvGrpSpPr/>
            <p:nvPr/>
          </p:nvGrpSpPr>
          <p:grpSpPr>
            <a:xfrm>
              <a:off x="-95091" y="401052"/>
              <a:ext cx="12192000" cy="6858000"/>
              <a:chOff x="0" y="-1416"/>
              <a:chExt cx="12192000" cy="6858000"/>
            </a:xfrm>
          </p:grpSpPr>
          <p:pic>
            <p:nvPicPr>
              <p:cNvPr id="23" name="Obrázo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
                <a:ext cx="12192000" cy="6858000"/>
              </a:xfrm>
              <a:prstGeom prst="rect">
                <a:avLst/>
              </a:prstGeom>
            </p:spPr>
          </p:pic>
          <p:sp>
            <p:nvSpPr>
              <p:cNvPr id="10" name="Ovál 9"/>
              <p:cNvSpPr/>
              <p:nvPr/>
            </p:nvSpPr>
            <p:spPr>
              <a:xfrm>
                <a:off x="3356608" y="2765682"/>
                <a:ext cx="5441966" cy="1282335"/>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bdĺžnik 23"/>
            <p:cNvSpPr/>
            <p:nvPr/>
          </p:nvSpPr>
          <p:spPr>
            <a:xfrm>
              <a:off x="-268388" y="346843"/>
              <a:ext cx="12365296"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7" name="Obdĺžnik 26"/>
          <p:cNvSpPr/>
          <p:nvPr/>
        </p:nvSpPr>
        <p:spPr>
          <a:xfrm>
            <a:off x="-1" y="-12383"/>
            <a:ext cx="5060353" cy="689919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437852" y="179865"/>
            <a:ext cx="5193862" cy="830997"/>
          </a:xfrm>
          <a:prstGeom prst="rect">
            <a:avLst/>
          </a:prstGeom>
          <a:solidFill>
            <a:srgbClr val="FBFBFB"/>
          </a:solidFill>
          <a:ln w="57150">
            <a:solidFill>
              <a:srgbClr val="F4CF73"/>
            </a:solidFill>
          </a:ln>
        </p:spPr>
        <p:txBody>
          <a:bodyPr wrap="square" rtlCol="0">
            <a:spAutoFit/>
          </a:bodyPr>
          <a:lstStyle/>
          <a:p>
            <a:pPr algn="ctr"/>
            <a:r>
              <a:rPr lang="sk-SK" sz="4800"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4800" dirty="0">
              <a:solidFill>
                <a:schemeClr val="tx1">
                  <a:lumMod val="65000"/>
                  <a:lumOff val="35000"/>
                </a:schemeClr>
              </a:solidFill>
              <a:latin typeface="Gungsuh" panose="02030600000101010101" pitchFamily="18" charset="-127"/>
              <a:ea typeface="Gungsuh" panose="02030600000101010101" pitchFamily="18" charset="-127"/>
            </a:endParaRPr>
          </a:p>
        </p:txBody>
      </p:sp>
      <p:pic>
        <p:nvPicPr>
          <p:cNvPr id="28" name="Obrázok 27"/>
          <p:cNvPicPr>
            <a:picLocks noChangeAspect="1"/>
          </p:cNvPicPr>
          <p:nvPr/>
        </p:nvPicPr>
        <p:blipFill rotWithShape="1">
          <a:blip r:embed="rId3" cstate="print">
            <a:extLst>
              <a:ext uri="{28A0092B-C50C-407E-A947-70E740481C1C}">
                <a14:useLocalDpi xmlns:a14="http://schemas.microsoft.com/office/drawing/2010/main" val="0"/>
              </a:ext>
            </a:extLst>
          </a:blip>
          <a:srcRect r="66386"/>
          <a:stretch/>
        </p:blipFill>
        <p:spPr>
          <a:xfrm>
            <a:off x="10555705" y="0"/>
            <a:ext cx="1682773" cy="6015820"/>
          </a:xfrm>
          <a:prstGeom prst="rect">
            <a:avLst/>
          </a:prstGeom>
        </p:spPr>
      </p:pic>
      <p:grpSp>
        <p:nvGrpSpPr>
          <p:cNvPr id="11" name="Skupina 10"/>
          <p:cNvGrpSpPr/>
          <p:nvPr/>
        </p:nvGrpSpPr>
        <p:grpSpPr>
          <a:xfrm>
            <a:off x="-2" y="5686691"/>
            <a:ext cx="12285835" cy="1171309"/>
            <a:chOff x="-450378" y="6076995"/>
            <a:chExt cx="12285835" cy="1171309"/>
          </a:xfrm>
        </p:grpSpPr>
        <p:grpSp>
          <p:nvGrpSpPr>
            <p:cNvPr id="12" name="Skupina 11"/>
            <p:cNvGrpSpPr/>
            <p:nvPr/>
          </p:nvGrpSpPr>
          <p:grpSpPr>
            <a:xfrm>
              <a:off x="-450378" y="6076995"/>
              <a:ext cx="12285835" cy="1171309"/>
              <a:chOff x="-495201" y="6078411"/>
              <a:chExt cx="12285835" cy="1171309"/>
            </a:xfrm>
          </p:grpSpPr>
          <p:sp>
            <p:nvSpPr>
              <p:cNvPr id="14" name="Obdĺžnik 13"/>
              <p:cNvSpPr/>
              <p:nvPr/>
            </p:nvSpPr>
            <p:spPr>
              <a:xfrm>
                <a:off x="-495201" y="6078411"/>
                <a:ext cx="12285835" cy="1169893"/>
              </a:xfrm>
              <a:prstGeom prst="rect">
                <a:avLst/>
              </a:prstGeom>
              <a:solidFill>
                <a:schemeClr val="bg1">
                  <a:alpha val="24000"/>
                </a:schemeClr>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5" name="Skupina 14"/>
              <p:cNvGrpSpPr/>
              <p:nvPr/>
            </p:nvGrpSpPr>
            <p:grpSpPr>
              <a:xfrm>
                <a:off x="-57346" y="6320848"/>
                <a:ext cx="11791583" cy="928872"/>
                <a:chOff x="-57346" y="6320848"/>
                <a:chExt cx="11791583" cy="928872"/>
              </a:xfrm>
            </p:grpSpPr>
            <p:pic>
              <p:nvPicPr>
                <p:cNvPr id="17" name="Obrázo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6" y="6322265"/>
                  <a:ext cx="8763308" cy="927455"/>
                </a:xfrm>
                <a:prstGeom prst="rect">
                  <a:avLst/>
                </a:prstGeom>
              </p:spPr>
            </p:pic>
            <p:sp>
              <p:nvSpPr>
                <p:cNvPr id="18" name="Obdĺžnik 17"/>
                <p:cNvSpPr/>
                <p:nvPr/>
              </p:nvSpPr>
              <p:spPr>
                <a:xfrm>
                  <a:off x="8824646" y="6320848"/>
                  <a:ext cx="2909591" cy="92887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6" name="Obrázo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6618" y="6392576"/>
                <a:ext cx="1113782" cy="857143"/>
              </a:xfrm>
              <a:prstGeom prst="rect">
                <a:avLst/>
              </a:prstGeom>
            </p:spPr>
          </p:pic>
        </p:grpSp>
        <p:sp>
          <p:nvSpPr>
            <p:cNvPr id="13" name="Obdĺžnik 12"/>
            <p:cNvSpPr/>
            <p:nvPr/>
          </p:nvSpPr>
          <p:spPr>
            <a:xfrm>
              <a:off x="-450376" y="6320848"/>
              <a:ext cx="437852" cy="92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 name="Skupina 2"/>
          <p:cNvGrpSpPr/>
          <p:nvPr/>
        </p:nvGrpSpPr>
        <p:grpSpPr>
          <a:xfrm>
            <a:off x="10006427" y="-28811"/>
            <a:ext cx="784392" cy="3133925"/>
            <a:chOff x="10057487" y="-16428"/>
            <a:chExt cx="784392" cy="3133925"/>
          </a:xfrm>
        </p:grpSpPr>
        <p:sp>
          <p:nvSpPr>
            <p:cNvPr id="22" name="Obdĺžnik 21"/>
            <p:cNvSpPr/>
            <p:nvPr/>
          </p:nvSpPr>
          <p:spPr>
            <a:xfrm>
              <a:off x="10137553" y="0"/>
              <a:ext cx="704326" cy="30793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BlokTextu 1"/>
            <p:cNvSpPr txBox="1"/>
            <p:nvPr/>
          </p:nvSpPr>
          <p:spPr>
            <a:xfrm rot="16200000">
              <a:off x="9467456" y="1872073"/>
              <a:ext cx="1906073" cy="584775"/>
            </a:xfrm>
            <a:prstGeom prst="rect">
              <a:avLst/>
            </a:prstGeom>
            <a:noFill/>
          </p:spPr>
          <p:txBody>
            <a:bodyPr wrap="square" rtlCol="0">
              <a:spAutoFit/>
            </a:bodyPr>
            <a:lstStyle/>
            <a:p>
              <a:r>
                <a:rPr lang="sk-SK" sz="3200" b="1" dirty="0" smtClean="0">
                  <a:solidFill>
                    <a:srgbClr val="06273A"/>
                  </a:solidFill>
                  <a:latin typeface="Century Gothic" panose="020B0502020202020204" pitchFamily="34" charset="0"/>
                </a:rPr>
                <a:t>Nápad</a:t>
              </a:r>
              <a:endParaRPr lang="sk-SK" sz="3200" b="1" dirty="0">
                <a:solidFill>
                  <a:srgbClr val="06273A"/>
                </a:solidFill>
                <a:latin typeface="Century Gothic" panose="020B0502020202020204" pitchFamily="34" charset="0"/>
              </a:endParaRPr>
            </a:p>
          </p:txBody>
        </p:sp>
        <p:sp>
          <p:nvSpPr>
            <p:cNvPr id="29" name="Obdĺžnik 28"/>
            <p:cNvSpPr/>
            <p:nvPr/>
          </p:nvSpPr>
          <p:spPr>
            <a:xfrm>
              <a:off x="10057487" y="-16428"/>
              <a:ext cx="80066" cy="31081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C000"/>
                </a:solidFill>
              </a:endParaRPr>
            </a:p>
          </p:txBody>
        </p:sp>
      </p:grpSp>
      <p:pic>
        <p:nvPicPr>
          <p:cNvPr id="1032" name="Picture 8" descr="VÃ½sledok vyhÄ¾adÃ¡vania obrÃ¡zkov pre dopyt paper with adhesive tape png"/>
          <p:cNvPicPr>
            <a:picLocks noChangeAspect="1" noChangeArrowheads="1"/>
          </p:cNvPicPr>
          <p:nvPr/>
        </p:nvPicPr>
        <p:blipFill rotWithShape="1">
          <a:blip r:embed="rId6">
            <a:extLst>
              <a:ext uri="{28A0092B-C50C-407E-A947-70E740481C1C}">
                <a14:useLocalDpi xmlns:a14="http://schemas.microsoft.com/office/drawing/2010/main" val="0"/>
              </a:ext>
            </a:extLst>
          </a:blip>
          <a:srcRect l="28034" t="17657" r="22011" b="20374"/>
          <a:stretch/>
        </p:blipFill>
        <p:spPr bwMode="auto">
          <a:xfrm>
            <a:off x="172141" y="694575"/>
            <a:ext cx="4493809" cy="5536675"/>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678714" y="1654255"/>
            <a:ext cx="3410897" cy="1900841"/>
          </a:xfrm>
          <a:prstGeom prst="rect">
            <a:avLst/>
          </a:prstGeom>
          <a:noFill/>
          <a:ln>
            <a:noFill/>
          </a:ln>
          <a:effectLst/>
        </p:spPr>
        <p:txBody>
          <a:bodyPr wrap="square">
            <a:spAutoFit/>
          </a:bodyPr>
          <a:lstStyle/>
          <a:p>
            <a:pPr>
              <a:lnSpc>
                <a:spcPct val="107000"/>
              </a:lnSpc>
            </a:pPr>
            <a:r>
              <a:rPr lang="sk-SK" sz="2800" dirty="0">
                <a:solidFill>
                  <a:srgbClr val="000000"/>
                </a:solidFill>
                <a:latin typeface="Century Gothic" panose="020B0502020202020204" pitchFamily="34" charset="0"/>
                <a:ea typeface="Calibri" panose="020F0502020204030204" pitchFamily="34" charset="0"/>
                <a:cs typeface="Calibri" panose="020F0502020204030204" pitchFamily="34" charset="0"/>
              </a:rPr>
              <a:t>Rastliny vystavené kyslému dažďu budú rásť pomalšie.</a:t>
            </a:r>
          </a:p>
        </p:txBody>
      </p:sp>
      <p:pic>
        <p:nvPicPr>
          <p:cNvPr id="30" name="Picture 2" descr="SÃºvisiaci obrÃ¡zo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29" t="-1" r="49746" b="54128"/>
          <a:stretch/>
        </p:blipFill>
        <p:spPr bwMode="auto">
          <a:xfrm>
            <a:off x="5189177" y="3208103"/>
            <a:ext cx="2667099" cy="27416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Ãºvisiaci obrÃ¡zo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212" t="-1" r="5801" b="54128"/>
          <a:stretch/>
        </p:blipFill>
        <p:spPr bwMode="auto">
          <a:xfrm>
            <a:off x="7856277" y="3208103"/>
            <a:ext cx="2629001" cy="274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37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14:presetBounceEnd="44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4000">
                                          <p:cBhvr additive="base">
                                            <p:cTn id="10" dur="4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14:presetBounceEnd="56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56000">
                                          <p:cBhvr additive="base">
                                            <p:cTn id="18" dur="20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par>
                              <p:cTn id="28" fill="hold">
                                <p:stCondLst>
                                  <p:cond delay="7750"/>
                                </p:stCondLst>
                                <p:childTnLst>
                                  <p:par>
                                    <p:cTn id="29" presetID="22" presetClass="entr" presetSubtype="2"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2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2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5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0" fill="hold"/>
                                            <p:tgtEl>
                                              <p:spTgt spid="6"/>
                                            </p:tgtEl>
                                            <p:attrNameLst>
                                              <p:attrName>ppt_x</p:attrName>
                                            </p:attrNameLst>
                                          </p:cBhvr>
                                          <p:tavLst>
                                            <p:tav tm="0">
                                              <p:val>
                                                <p:strVal val="1+#ppt_w/2"/>
                                              </p:val>
                                            </p:tav>
                                            <p:tav tm="100000">
                                              <p:val>
                                                <p:strVal val="#ppt_x"/>
                                              </p:val>
                                            </p:tav>
                                          </p:tavLst>
                                        </p:anim>
                                        <p:anim calcmode="lin" valueType="num">
                                          <p:cBhvr additive="base">
                                            <p:cTn id="11" dur="4000" fill="hold"/>
                                            <p:tgtEl>
                                              <p:spTgt spid="6"/>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500"/>
                                            <p:tgtEl>
                                              <p:spTgt spid="28"/>
                                            </p:tgtEl>
                                          </p:cBhvr>
                                        </p:animEffect>
                                      </p:childTnLst>
                                    </p:cTn>
                                  </p:par>
                                </p:childTnLst>
                              </p:cTn>
                            </p:par>
                            <p:par>
                              <p:cTn id="15" fill="hold">
                                <p:stCondLst>
                                  <p:cond delay="40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ppt_x"/>
                                              </p:val>
                                            </p:tav>
                                            <p:tav tm="100000">
                                              <p:val>
                                                <p:strVal val="#ppt_x"/>
                                              </p:val>
                                            </p:tav>
                                          </p:tavLst>
                                        </p:anim>
                                        <p:anim calcmode="lin" valueType="num">
                                          <p:cBhvr additive="base">
                                            <p:cTn id="19" dur="20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childTnLst>
                              </p:cTn>
                            </p:par>
                            <p:par>
                              <p:cTn id="28" fill="hold">
                                <p:stCondLst>
                                  <p:cond delay="7750"/>
                                </p:stCondLst>
                                <p:childTnLst>
                                  <p:par>
                                    <p:cTn id="29" presetID="22" presetClass="entr" presetSubtype="2"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2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2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Skupina 27"/>
          <p:cNvGrpSpPr/>
          <p:nvPr/>
        </p:nvGrpSpPr>
        <p:grpSpPr>
          <a:xfrm>
            <a:off x="-2" y="0"/>
            <a:ext cx="12192002" cy="6858000"/>
            <a:chOff x="-2" y="0"/>
            <a:chExt cx="12192002" cy="6858000"/>
          </a:xfrm>
        </p:grpSpPr>
        <p:pic>
          <p:nvPicPr>
            <p:cNvPr id="29" name="Obrázo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Obdĺžnik 29"/>
            <p:cNvSpPr/>
            <p:nvPr/>
          </p:nvSpPr>
          <p:spPr>
            <a:xfrm>
              <a:off x="-2" y="442742"/>
              <a:ext cx="12192001" cy="5242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Century Gothic" panose="020B0502020202020204" pitchFamily="34" charset="0"/>
              </a:endParaRPr>
            </a:p>
          </p:txBody>
        </p:sp>
      </p:grpSp>
      <p:sp>
        <p:nvSpPr>
          <p:cNvPr id="8" name="Obdĺžnik 7"/>
          <p:cNvSpPr/>
          <p:nvPr/>
        </p:nvSpPr>
        <p:spPr>
          <a:xfrm>
            <a:off x="4308479" y="565104"/>
            <a:ext cx="3891286" cy="4792097"/>
          </a:xfrm>
          <a:prstGeom prst="rect">
            <a:avLst/>
          </a:pr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a:off x="3547555" y="8102"/>
            <a:ext cx="5374105" cy="1045656"/>
          </a:xfrm>
          <a:prstGeom prst="rect">
            <a:avLst/>
          </a:prstGeom>
          <a:solidFill>
            <a:srgbClr val="767475"/>
          </a:solidFill>
          <a:ln>
            <a:noFill/>
          </a:ln>
          <a:effectLst>
            <a:outerShdw blurRad="647700" dist="660400" dir="9840000" sx="101000" sy="101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4"/>
          <p:cNvSpPr/>
          <p:nvPr/>
        </p:nvSpPr>
        <p:spPr>
          <a:xfrm>
            <a:off x="2216060" y="168961"/>
            <a:ext cx="2092419"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4011983" y="444159"/>
            <a:ext cx="481263"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Obdĺžnik 4"/>
          <p:cNvSpPr/>
          <p:nvPr/>
        </p:nvSpPr>
        <p:spPr>
          <a:xfrm flipH="1">
            <a:off x="8199765" y="168960"/>
            <a:ext cx="2091600" cy="5831880"/>
          </a:xfrm>
          <a:custGeom>
            <a:avLst/>
            <a:gdLst>
              <a:gd name="connsiteX0" fmla="*/ 0 w 2290014"/>
              <a:gd name="connsiteY0" fmla="*/ 0 h 4993876"/>
              <a:gd name="connsiteX1" fmla="*/ 2290014 w 2290014"/>
              <a:gd name="connsiteY1" fmla="*/ 0 h 4993876"/>
              <a:gd name="connsiteX2" fmla="*/ 2290014 w 2290014"/>
              <a:gd name="connsiteY2" fmla="*/ 4993876 h 4993876"/>
              <a:gd name="connsiteX3" fmla="*/ 0 w 2290014"/>
              <a:gd name="connsiteY3" fmla="*/ 4993876 h 4993876"/>
              <a:gd name="connsiteX4" fmla="*/ 0 w 2290014"/>
              <a:gd name="connsiteY4" fmla="*/ 0 h 4993876"/>
              <a:gd name="connsiteX0" fmla="*/ 0 w 2290014"/>
              <a:gd name="connsiteY0" fmla="*/ 0 h 5403309"/>
              <a:gd name="connsiteX1" fmla="*/ 2290014 w 2290014"/>
              <a:gd name="connsiteY1" fmla="*/ 409433 h 5403309"/>
              <a:gd name="connsiteX2" fmla="*/ 2290014 w 2290014"/>
              <a:gd name="connsiteY2" fmla="*/ 5403309 h 5403309"/>
              <a:gd name="connsiteX3" fmla="*/ 0 w 2290014"/>
              <a:gd name="connsiteY3" fmla="*/ 5403309 h 5403309"/>
              <a:gd name="connsiteX4" fmla="*/ 0 w 2290014"/>
              <a:gd name="connsiteY4" fmla="*/ 0 h 5403309"/>
              <a:gd name="connsiteX0" fmla="*/ 16042 w 2306056"/>
              <a:gd name="connsiteY0" fmla="*/ 0 h 6077078"/>
              <a:gd name="connsiteX1" fmla="*/ 2306056 w 2306056"/>
              <a:gd name="connsiteY1" fmla="*/ 409433 h 6077078"/>
              <a:gd name="connsiteX2" fmla="*/ 2306056 w 2306056"/>
              <a:gd name="connsiteY2" fmla="*/ 5403309 h 6077078"/>
              <a:gd name="connsiteX3" fmla="*/ 0 w 2306056"/>
              <a:gd name="connsiteY3" fmla="*/ 6077078 h 6077078"/>
              <a:gd name="connsiteX4" fmla="*/ 16042 w 2306056"/>
              <a:gd name="connsiteY4" fmla="*/ 0 h 60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056" h="6077078">
                <a:moveTo>
                  <a:pt x="16042" y="0"/>
                </a:moveTo>
                <a:lnTo>
                  <a:pt x="2306056" y="409433"/>
                </a:lnTo>
                <a:lnTo>
                  <a:pt x="2306056" y="5403309"/>
                </a:lnTo>
                <a:lnTo>
                  <a:pt x="0" y="6077078"/>
                </a:lnTo>
                <a:cubicBezTo>
                  <a:pt x="5347" y="4051385"/>
                  <a:pt x="10695" y="2025693"/>
                  <a:pt x="16042" y="0"/>
                </a:cubicBezTo>
                <a:close/>
              </a:path>
            </a:pathLst>
          </a:custGeom>
          <a:solidFill>
            <a:schemeClr val="bg1"/>
          </a:solidFill>
          <a:ln w="28575">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p:cNvSpPr/>
          <p:nvPr/>
        </p:nvSpPr>
        <p:spPr>
          <a:xfrm>
            <a:off x="8110741" y="444159"/>
            <a:ext cx="273791" cy="609599"/>
          </a:xfrm>
          <a:prstGeom prst="rect">
            <a:avLst/>
          </a:prstGeom>
          <a:solidFill>
            <a:srgbClr val="777475"/>
          </a:solidFill>
          <a:ln>
            <a:noFill/>
          </a:ln>
          <a:effectLst>
            <a:outerShdw blurRad="304800" dist="317500" dir="5040000" sx="84000" sy="84000" algn="ctr" rotWithShape="0">
              <a:schemeClr val="bg1">
                <a:lumMod val="75000"/>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13"/>
          <p:cNvSpPr/>
          <p:nvPr/>
        </p:nvSpPr>
        <p:spPr>
          <a:xfrm>
            <a:off x="4286068" y="155004"/>
            <a:ext cx="3939412" cy="793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4284415" y="200804"/>
            <a:ext cx="3915350" cy="707886"/>
          </a:xfrm>
          <a:prstGeom prst="rect">
            <a:avLst/>
          </a:prstGeom>
          <a:solidFill>
            <a:schemeClr val="bg1"/>
          </a:solidFill>
          <a:ln w="38100">
            <a:noFill/>
          </a:ln>
        </p:spPr>
        <p:txBody>
          <a:bodyPr wrap="square" rtlCol="0">
            <a:spAutoFit/>
          </a:bodyPr>
          <a:lstStyle/>
          <a:p>
            <a:pPr algn="ctr"/>
            <a:r>
              <a:rPr lang="sk-SK" sz="4000" dirty="0" smtClean="0">
                <a:solidFill>
                  <a:schemeClr val="tx1">
                    <a:lumMod val="65000"/>
                    <a:lumOff val="35000"/>
                  </a:schemeClr>
                </a:solidFill>
                <a:latin typeface="Gungsuh" panose="02030600000101010101" pitchFamily="18" charset="-127"/>
                <a:ea typeface="Gungsuh" panose="02030600000101010101" pitchFamily="18" charset="-127"/>
              </a:rPr>
              <a:t>názov</a:t>
            </a:r>
            <a:endParaRPr lang="sk-SK" sz="40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6" name="BlokTextu 15"/>
          <p:cNvSpPr txBox="1"/>
          <p:nvPr/>
        </p:nvSpPr>
        <p:spPr>
          <a:xfrm>
            <a:off x="2458094" y="803959"/>
            <a:ext cx="1236854" cy="461665"/>
          </a:xfrm>
          <a:prstGeom prst="rect">
            <a:avLst/>
          </a:prstGeom>
          <a:noFill/>
          <a:ln w="38100">
            <a:solidFill>
              <a:srgbClr val="F4CF73"/>
            </a:solidFill>
          </a:ln>
        </p:spPr>
        <p:txBody>
          <a:bodyPr wrap="square" rtlCol="0">
            <a:spAutoFit/>
          </a:bodyPr>
          <a:lstStyle/>
          <a:p>
            <a:pPr algn="ctr"/>
            <a:r>
              <a:rPr lang="sk-SK" sz="2400" dirty="0" smtClean="0">
                <a:solidFill>
                  <a:schemeClr val="tx1">
                    <a:lumMod val="65000"/>
                    <a:lumOff val="35000"/>
                  </a:schemeClr>
                </a:solidFill>
                <a:latin typeface="Gungsuh" panose="02030600000101010101" pitchFamily="18" charset="-127"/>
                <a:ea typeface="Gungsuh" panose="02030600000101010101" pitchFamily="18" charset="-127"/>
              </a:rPr>
              <a:t>cieľ</a:t>
            </a:r>
            <a:endParaRPr lang="sk-SK" sz="2400"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17" name="BlokTextu 16"/>
          <p:cNvSpPr txBox="1"/>
          <p:nvPr/>
        </p:nvSpPr>
        <p:spPr>
          <a:xfrm>
            <a:off x="2314776" y="1392347"/>
            <a:ext cx="1042597" cy="1061829"/>
          </a:xfrm>
          <a:prstGeom prst="rect">
            <a:avLst/>
          </a:prstGeom>
          <a:noFill/>
        </p:spPr>
        <p:txBody>
          <a:bodyPr wrap="square" rtlCol="0">
            <a:spAutoFit/>
          </a:bodyPr>
          <a:lstStyle/>
          <a:p>
            <a:r>
              <a:rPr lang="sk-SK" sz="700" dirty="0">
                <a:latin typeface="Century Gothic" panose="020B0502020202020204" pitchFamily="34" charset="0"/>
              </a:rPr>
              <a:t>Čítal som, že kyslý dážď je pre rastliny škodlivý. </a:t>
            </a:r>
          </a:p>
          <a:p>
            <a:r>
              <a:rPr lang="sk-SK" sz="700" dirty="0">
                <a:latin typeface="Century Gothic" panose="020B0502020202020204" pitchFamily="34" charset="0"/>
              </a:rPr>
              <a:t>Rád pracujem v záhrade. Chcel som zistiť, ako kyslý dážď ovplyvňuje rast rastlín. </a:t>
            </a:r>
          </a:p>
          <a:p>
            <a:endParaRPr lang="sk-SK" sz="700" dirty="0">
              <a:latin typeface="Century Gothic" panose="020B0502020202020204" pitchFamily="34" charset="0"/>
            </a:endParaRPr>
          </a:p>
        </p:txBody>
      </p:sp>
      <p:grpSp>
        <p:nvGrpSpPr>
          <p:cNvPr id="18" name="Skupina 17"/>
          <p:cNvGrpSpPr/>
          <p:nvPr/>
        </p:nvGrpSpPr>
        <p:grpSpPr>
          <a:xfrm>
            <a:off x="0" y="5686689"/>
            <a:ext cx="12236824" cy="1171309"/>
            <a:chOff x="0" y="5686689"/>
            <a:chExt cx="12236824" cy="1171309"/>
          </a:xfrm>
        </p:grpSpPr>
        <p:grpSp>
          <p:nvGrpSpPr>
            <p:cNvPr id="19" name="Skupina 18"/>
            <p:cNvGrpSpPr/>
            <p:nvPr/>
          </p:nvGrpSpPr>
          <p:grpSpPr>
            <a:xfrm>
              <a:off x="44824" y="5686689"/>
              <a:ext cx="12192000" cy="1169894"/>
              <a:chOff x="1" y="5688105"/>
              <a:chExt cx="12192000" cy="1169894"/>
            </a:xfrm>
          </p:grpSpPr>
          <p:sp>
            <p:nvSpPr>
              <p:cNvPr id="21" name="Obdĺžnik 20"/>
              <p:cNvSpPr/>
              <p:nvPr/>
            </p:nvSpPr>
            <p:spPr>
              <a:xfrm>
                <a:off x="1" y="5688105"/>
                <a:ext cx="12192000" cy="1169893"/>
              </a:xfrm>
              <a:prstGeom prst="rect">
                <a:avLst/>
              </a:prstGeom>
              <a:solidFill>
                <a:schemeClr val="bg1">
                  <a:alpha val="24000"/>
                </a:schemeClr>
              </a:solidFill>
              <a:ln>
                <a:noFill/>
              </a:ln>
              <a:effectLst>
                <a:outerShdw dist="50800" dir="6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22" name="Skupina 21"/>
              <p:cNvGrpSpPr/>
              <p:nvPr/>
            </p:nvGrpSpPr>
            <p:grpSpPr>
              <a:xfrm>
                <a:off x="363071" y="6032564"/>
                <a:ext cx="11828928" cy="825435"/>
                <a:chOff x="363071" y="6032564"/>
                <a:chExt cx="11828928" cy="825435"/>
              </a:xfrm>
            </p:grpSpPr>
            <p:pic>
              <p:nvPicPr>
                <p:cNvPr id="24" name="Obrázok 23"/>
                <p:cNvPicPr>
                  <a:picLocks noChangeAspect="1"/>
                </p:cNvPicPr>
                <p:nvPr/>
              </p:nvPicPr>
              <p:blipFill rotWithShape="1">
                <a:blip r:embed="rId3" cstate="print">
                  <a:extLst>
                    <a:ext uri="{28A0092B-C50C-407E-A947-70E740481C1C}">
                      <a14:useLocalDpi xmlns:a14="http://schemas.microsoft.com/office/drawing/2010/main" val="0"/>
                    </a:ext>
                  </a:extLst>
                </a:blip>
                <a:srcRect t="11000"/>
                <a:stretch/>
              </p:blipFill>
              <p:spPr>
                <a:xfrm>
                  <a:off x="363071" y="6041435"/>
                  <a:ext cx="8592671" cy="816563"/>
                </a:xfrm>
                <a:prstGeom prst="rect">
                  <a:avLst/>
                </a:prstGeom>
              </p:spPr>
            </p:pic>
            <p:sp>
              <p:nvSpPr>
                <p:cNvPr id="25" name="Obdĺžnik 24"/>
                <p:cNvSpPr/>
                <p:nvPr/>
              </p:nvSpPr>
              <p:spPr>
                <a:xfrm>
                  <a:off x="9124935" y="6032564"/>
                  <a:ext cx="3067064" cy="82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3" name="Obrázo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4413" y="6066299"/>
                <a:ext cx="1001563" cy="727656"/>
              </a:xfrm>
              <a:prstGeom prst="rect">
                <a:avLst/>
              </a:prstGeom>
            </p:spPr>
          </p:pic>
        </p:grpSp>
        <p:sp>
          <p:nvSpPr>
            <p:cNvPr id="20" name="Obdĺžnik 19"/>
            <p:cNvSpPr/>
            <p:nvPr/>
          </p:nvSpPr>
          <p:spPr>
            <a:xfrm>
              <a:off x="0" y="6031147"/>
              <a:ext cx="238701"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26" name="Picture 6" descr="VÃ½sledok vyhÄ¾adÃ¡vania obrÃ¡zkov pre dopyt garden man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77" r="6155" b="13822"/>
          <a:stretch/>
        </p:blipFill>
        <p:spPr bwMode="auto">
          <a:xfrm flipH="1">
            <a:off x="3271373" y="1386661"/>
            <a:ext cx="1135821" cy="890080"/>
          </a:xfrm>
          <a:prstGeom prst="rect">
            <a:avLst/>
          </a:prstGeom>
          <a:noFill/>
          <a:extLst>
            <a:ext uri="{909E8E84-426E-40DD-AFC4-6F175D3DCCD1}">
              <a14:hiddenFill xmlns:a14="http://schemas.microsoft.com/office/drawing/2010/main">
                <a:solidFill>
                  <a:srgbClr val="FFFFFF"/>
                </a:solidFill>
              </a14:hiddenFill>
            </a:ext>
          </a:extLst>
        </p:spPr>
      </p:pic>
      <p:sp>
        <p:nvSpPr>
          <p:cNvPr id="31" name="BlokTextu 30"/>
          <p:cNvSpPr txBox="1"/>
          <p:nvPr/>
        </p:nvSpPr>
        <p:spPr>
          <a:xfrm>
            <a:off x="2594483" y="2546153"/>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hypotéza</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2" name="BlokTextu 31"/>
          <p:cNvSpPr txBox="1"/>
          <p:nvPr/>
        </p:nvSpPr>
        <p:spPr>
          <a:xfrm>
            <a:off x="3540688" y="2999758"/>
            <a:ext cx="745380" cy="738664"/>
          </a:xfrm>
          <a:prstGeom prst="rect">
            <a:avLst/>
          </a:prstGeom>
          <a:noFill/>
        </p:spPr>
        <p:txBody>
          <a:bodyPr wrap="square" rtlCol="0">
            <a:spAutoFit/>
          </a:bodyPr>
          <a:lstStyle>
            <a:defPPr>
              <a:defRPr lang="sk-SK"/>
            </a:defPPr>
            <a:lvl1pPr>
              <a:defRPr sz="700">
                <a:latin typeface="Century Gothic" panose="020B0502020202020204" pitchFamily="34" charset="0"/>
              </a:defRPr>
            </a:lvl1pPr>
          </a:lstStyle>
          <a:p>
            <a:r>
              <a:rPr lang="sk-SK" dirty="0"/>
              <a:t>Rastliny vystavené kyslému dažďu budú rásť pomalšie.</a:t>
            </a:r>
          </a:p>
        </p:txBody>
      </p:sp>
      <p:pic>
        <p:nvPicPr>
          <p:cNvPr id="33" name="Picture 2" descr="SÃºvisiaci obrÃ¡z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54128"/>
          <a:stretch/>
        </p:blipFill>
        <p:spPr bwMode="auto">
          <a:xfrm>
            <a:off x="1916657" y="2999758"/>
            <a:ext cx="1615185" cy="740930"/>
          </a:xfrm>
          <a:prstGeom prst="rect">
            <a:avLst/>
          </a:prstGeom>
          <a:noFill/>
          <a:extLst>
            <a:ext uri="{909E8E84-426E-40DD-AFC4-6F175D3DCCD1}">
              <a14:hiddenFill xmlns:a14="http://schemas.microsoft.com/office/drawing/2010/main">
                <a:solidFill>
                  <a:srgbClr val="FFFFFF"/>
                </a:solidFill>
              </a14:hiddenFill>
            </a:ext>
          </a:extLst>
        </p:spPr>
      </p:pic>
      <p:sp>
        <p:nvSpPr>
          <p:cNvPr id="34" name="BlokTextu 33"/>
          <p:cNvSpPr txBox="1"/>
          <p:nvPr/>
        </p:nvSpPr>
        <p:spPr>
          <a:xfrm>
            <a:off x="2594483" y="4002250"/>
            <a:ext cx="1236854" cy="338554"/>
          </a:xfrm>
          <a:prstGeom prst="rect">
            <a:avLst/>
          </a:prstGeom>
          <a:noFill/>
          <a:ln w="38100">
            <a:solidFill>
              <a:srgbClr val="F4CF73"/>
            </a:solidFill>
          </a:ln>
        </p:spPr>
        <p:txBody>
          <a:bodyPr wrap="square" rtlCol="0">
            <a:spAutoFit/>
          </a:bodyPr>
          <a:lstStyle/>
          <a:p>
            <a:pPr algn="ctr"/>
            <a:r>
              <a:rPr lang="sk-SK" sz="1600" b="1" dirty="0" smtClean="0">
                <a:solidFill>
                  <a:schemeClr val="tx1">
                    <a:lumMod val="65000"/>
                    <a:lumOff val="35000"/>
                  </a:schemeClr>
                </a:solidFill>
                <a:latin typeface="Gungsuh" panose="02030600000101010101" pitchFamily="18" charset="-127"/>
                <a:ea typeface="Gungsuh" panose="02030600000101010101" pitchFamily="18" charset="-127"/>
              </a:rPr>
              <a:t>abstrakt</a:t>
            </a:r>
            <a:endParaRPr lang="sk-SK" sz="1600" b="1" dirty="0">
              <a:solidFill>
                <a:schemeClr val="tx1">
                  <a:lumMod val="65000"/>
                  <a:lumOff val="35000"/>
                </a:schemeClr>
              </a:solidFill>
              <a:latin typeface="Gungsuh" panose="02030600000101010101" pitchFamily="18" charset="-127"/>
              <a:ea typeface="Gungsuh" panose="02030600000101010101" pitchFamily="18" charset="-127"/>
            </a:endParaRPr>
          </a:p>
        </p:txBody>
      </p:sp>
      <p:sp>
        <p:nvSpPr>
          <p:cNvPr id="35" name="Obdĺžnik 34"/>
          <p:cNvSpPr/>
          <p:nvPr/>
        </p:nvSpPr>
        <p:spPr>
          <a:xfrm>
            <a:off x="2398815" y="4431786"/>
            <a:ext cx="1885600" cy="1277786"/>
          </a:xfrm>
          <a:prstGeom prst="rect">
            <a:avLst/>
          </a:prstGeom>
          <a:noFill/>
          <a:ln>
            <a:noFill/>
          </a:ln>
          <a:effectLst/>
        </p:spPr>
        <p:txBody>
          <a:bodyPr wrap="square">
            <a:spAutoFit/>
          </a:bodyPr>
          <a:lstStyle/>
          <a:p>
            <a:pPr>
              <a:lnSpc>
                <a:spcPct val="107000"/>
              </a:lnSpc>
              <a:spcAft>
                <a:spcPts val="0"/>
              </a:spcAft>
            </a:pPr>
            <a:r>
              <a:rPr lang="sk-SK" sz="900" dirty="0">
                <a:latin typeface="Century Gothic" panose="020B0502020202020204" pitchFamily="34" charset="0"/>
              </a:rPr>
              <a:t>Kyslý dážď je vážny problém v Európe. Je to zapríčinené spaľovaním fosílneho paliva, ktoré vytvára znečistenie ovzdušia. Toto znečistenie mieša vodné výpary so slnečným žiarením v atmosfére </a:t>
            </a:r>
            <a:endParaRPr lang="sk-SK" sz="400"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36" name="BlokTextu 35"/>
          <p:cNvSpPr txBox="1"/>
          <p:nvPr/>
        </p:nvSpPr>
        <p:spPr>
          <a:xfrm>
            <a:off x="4393144" y="1163008"/>
            <a:ext cx="1743864" cy="307777"/>
          </a:xfrm>
          <a:prstGeom prst="rect">
            <a:avLst/>
          </a:prstGeom>
          <a:noFill/>
          <a:ln w="38100">
            <a:solidFill>
              <a:srgbClr val="309AA8"/>
            </a:solidFill>
          </a:ln>
        </p:spPr>
        <p:txBody>
          <a:bodyPr wrap="square" rtlCol="0">
            <a:spAutoFit/>
          </a:bodyPr>
          <a:lstStyle/>
          <a:p>
            <a:pPr algn="ct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Zber informácií</a:t>
            </a:r>
            <a:endParaRPr lang="sk-SK" sz="14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7" name="BlokTextu 36"/>
          <p:cNvSpPr txBox="1"/>
          <p:nvPr/>
        </p:nvSpPr>
        <p:spPr>
          <a:xfrm>
            <a:off x="6299130" y="1161661"/>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Grafy, </a:t>
            </a:r>
            <a:r>
              <a:rPr lang="sk-SK" sz="1400" b="1" dirty="0" smtClean="0">
                <a:solidFill>
                  <a:schemeClr val="tx1">
                    <a:lumMod val="65000"/>
                    <a:lumOff val="35000"/>
                  </a:schemeClr>
                </a:solidFill>
                <a:latin typeface="Century Gothic" panose="020B0502020202020204" pitchFamily="34" charset="0"/>
                <a:ea typeface="Gungsuh" panose="02030600000101010101" pitchFamily="18" charset="-127"/>
              </a:rPr>
              <a:t>obrázky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8" name="BlokTextu 37"/>
          <p:cNvSpPr txBox="1"/>
          <p:nvPr/>
        </p:nvSpPr>
        <p:spPr>
          <a:xfrm>
            <a:off x="4500852" y="3207964"/>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materiál</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39" name="BlokTextu 38"/>
          <p:cNvSpPr txBox="1"/>
          <p:nvPr/>
        </p:nvSpPr>
        <p:spPr>
          <a:xfrm>
            <a:off x="6367797" y="3210873"/>
            <a:ext cx="1743864" cy="338554"/>
          </a:xfrm>
          <a:prstGeom prst="rect">
            <a:avLst/>
          </a:prstGeom>
          <a:noFill/>
          <a:ln w="38100">
            <a:solidFill>
              <a:srgbClr val="309AA8"/>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postup</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0" name="BlokTextu 39"/>
          <p:cNvSpPr txBox="1"/>
          <p:nvPr/>
        </p:nvSpPr>
        <p:spPr>
          <a:xfrm>
            <a:off x="8450647" y="71520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výsledky</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1" name="BlokTextu 40"/>
          <p:cNvSpPr txBox="1"/>
          <p:nvPr/>
        </p:nvSpPr>
        <p:spPr>
          <a:xfrm>
            <a:off x="8328310" y="2961152"/>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záver</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sp>
        <p:nvSpPr>
          <p:cNvPr id="42" name="BlokTextu 41"/>
          <p:cNvSpPr txBox="1"/>
          <p:nvPr/>
        </p:nvSpPr>
        <p:spPr>
          <a:xfrm>
            <a:off x="8342431" y="4293745"/>
            <a:ext cx="1743864" cy="338554"/>
          </a:xfrm>
          <a:prstGeom prst="rect">
            <a:avLst/>
          </a:prstGeom>
          <a:noFill/>
          <a:ln w="38100">
            <a:solidFill>
              <a:srgbClr val="CA3227"/>
            </a:solidFill>
          </a:ln>
        </p:spPr>
        <p:txBody>
          <a:bodyPr wrap="square" rtlCol="0">
            <a:spAutoFit/>
          </a:bodyPr>
          <a:lstStyle/>
          <a:p>
            <a:pPr algn="ctr"/>
            <a:r>
              <a:rPr lang="sk-SK" sz="1600" b="1" dirty="0" smtClean="0">
                <a:solidFill>
                  <a:schemeClr val="tx1">
                    <a:lumMod val="65000"/>
                    <a:lumOff val="35000"/>
                  </a:schemeClr>
                </a:solidFill>
                <a:latin typeface="Century Gothic" panose="020B0502020202020204" pitchFamily="34" charset="0"/>
                <a:ea typeface="Gungsuh" panose="02030600000101010101" pitchFamily="18" charset="-127"/>
              </a:rPr>
              <a:t>Bibliografia</a:t>
            </a:r>
            <a:endParaRPr lang="sk-SK" sz="1600" b="1" dirty="0">
              <a:solidFill>
                <a:schemeClr val="tx1">
                  <a:lumMod val="65000"/>
                  <a:lumOff val="35000"/>
                </a:schemeClr>
              </a:solidFill>
              <a:latin typeface="Century Gothic" panose="020B0502020202020204" pitchFamily="34" charset="0"/>
              <a:ea typeface="Gungsuh" panose="02030600000101010101" pitchFamily="18" charset="-127"/>
            </a:endParaRPr>
          </a:p>
        </p:txBody>
      </p:sp>
      <p:pic>
        <p:nvPicPr>
          <p:cNvPr id="43" name="image10.png"/>
          <p:cNvPicPr/>
          <p:nvPr/>
        </p:nvPicPr>
        <p:blipFill rotWithShape="1">
          <a:blip r:embed="rId7" cstate="hqprint">
            <a:extLst>
              <a:ext uri="{28A0092B-C50C-407E-A947-70E740481C1C}">
                <a14:useLocalDpi xmlns:a14="http://schemas.microsoft.com/office/drawing/2010/main"/>
              </a:ext>
            </a:extLst>
          </a:blip>
          <a:srcRect b="5350"/>
          <a:stretch/>
        </p:blipFill>
        <p:spPr bwMode="auto">
          <a:xfrm>
            <a:off x="4407194" y="1554399"/>
            <a:ext cx="2227791" cy="811060"/>
          </a:xfrm>
          <a:prstGeom prst="rect">
            <a:avLst/>
          </a:prstGeom>
          <a:ln w="57150">
            <a:noFill/>
          </a:ln>
          <a:extLst>
            <a:ext uri="{53640926-AAD7-44D8-BBD7-CCE9431645EC}">
              <a14:shadowObscured xmlns:a14="http://schemas.microsoft.com/office/drawing/2010/main"/>
            </a:ext>
          </a:extLst>
        </p:spPr>
      </p:pic>
      <p:pic>
        <p:nvPicPr>
          <p:cNvPr id="44" name="Picture 6" descr="VÃ½sledok vyhÄ¾adÃ¡vania obrÃ¡zkov pre dopyt ph stupn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7359" y="2410375"/>
            <a:ext cx="1215041" cy="677951"/>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Skupina 44"/>
          <p:cNvGrpSpPr/>
          <p:nvPr/>
        </p:nvGrpSpPr>
        <p:grpSpPr>
          <a:xfrm>
            <a:off x="5747902" y="2547207"/>
            <a:ext cx="2342869" cy="588583"/>
            <a:chOff x="5004098" y="1805445"/>
            <a:chExt cx="3947371" cy="1625145"/>
          </a:xfrm>
        </p:grpSpPr>
        <p:pic>
          <p:nvPicPr>
            <p:cNvPr id="46" name="Picture 4" descr="SÃºvisiaci obrÃ¡zok"/>
            <p:cNvPicPr>
              <a:picLocks noChangeAspect="1" noChangeArrowheads="1"/>
            </p:cNvPicPr>
            <p:nvPr/>
          </p:nvPicPr>
          <p:blipFill rotWithShape="1">
            <a:blip r:embed="rId9">
              <a:extLst>
                <a:ext uri="{28A0092B-C50C-407E-A947-70E740481C1C}">
                  <a14:useLocalDpi xmlns:a14="http://schemas.microsoft.com/office/drawing/2010/main" val="0"/>
                </a:ext>
              </a:extLst>
            </a:blip>
            <a:srcRect l="24974" t="11537" r="-1845" b="-617"/>
            <a:stretch/>
          </p:blipFill>
          <p:spPr bwMode="auto">
            <a:xfrm>
              <a:off x="5004098" y="1805445"/>
              <a:ext cx="3947371" cy="1569346"/>
            </a:xfrm>
            <a:prstGeom prst="rect">
              <a:avLst/>
            </a:prstGeom>
            <a:noFill/>
            <a:extLst>
              <a:ext uri="{909E8E84-426E-40DD-AFC4-6F175D3DCCD1}">
                <a14:hiddenFill xmlns:a14="http://schemas.microsoft.com/office/drawing/2010/main">
                  <a:solidFill>
                    <a:srgbClr val="FFFFFF"/>
                  </a:solidFill>
                </a14:hiddenFill>
              </a:ext>
            </a:extLst>
          </p:spPr>
        </p:pic>
        <p:sp>
          <p:nvSpPr>
            <p:cNvPr id="47" name="BlokTextu 46"/>
            <p:cNvSpPr txBox="1"/>
            <p:nvPr/>
          </p:nvSpPr>
          <p:spPr>
            <a:xfrm>
              <a:off x="5286425" y="2920706"/>
              <a:ext cx="737960"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7 ph</a:t>
              </a:r>
              <a:endParaRPr lang="sk-SK" sz="600" b="1" dirty="0">
                <a:latin typeface="Century Gothic" panose="020B0502020202020204" pitchFamily="34" charset="0"/>
              </a:endParaRPr>
            </a:p>
          </p:txBody>
        </p:sp>
        <p:sp>
          <p:nvSpPr>
            <p:cNvPr id="48" name="BlokTextu 47"/>
            <p:cNvSpPr txBox="1"/>
            <p:nvPr/>
          </p:nvSpPr>
          <p:spPr>
            <a:xfrm>
              <a:off x="6640449" y="2918296"/>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4,5 ph</a:t>
              </a:r>
              <a:endParaRPr lang="sk-SK" sz="600" b="1" dirty="0">
                <a:latin typeface="Century Gothic" panose="020B0502020202020204" pitchFamily="34" charset="0"/>
              </a:endParaRPr>
            </a:p>
          </p:txBody>
        </p:sp>
        <p:sp>
          <p:nvSpPr>
            <p:cNvPr id="49" name="BlokTextu 48"/>
            <p:cNvSpPr txBox="1"/>
            <p:nvPr/>
          </p:nvSpPr>
          <p:spPr>
            <a:xfrm>
              <a:off x="7889212" y="2859700"/>
              <a:ext cx="803843" cy="509884"/>
            </a:xfrm>
            <a:prstGeom prst="rect">
              <a:avLst/>
            </a:prstGeom>
            <a:solidFill>
              <a:srgbClr val="8F8487"/>
            </a:solidFill>
            <a:ln>
              <a:solidFill>
                <a:srgbClr val="FFC000"/>
              </a:solidFill>
            </a:ln>
          </p:spPr>
          <p:txBody>
            <a:bodyPr wrap="square" rtlCol="0">
              <a:spAutoFit/>
            </a:bodyPr>
            <a:lstStyle/>
            <a:p>
              <a:pPr algn="ctr"/>
              <a:r>
                <a:rPr lang="sk-SK" sz="600" b="1" dirty="0" smtClean="0">
                  <a:latin typeface="Century Gothic" panose="020B0502020202020204" pitchFamily="34" charset="0"/>
                </a:rPr>
                <a:t>4,0 ph</a:t>
              </a:r>
              <a:endParaRPr lang="sk-SK" sz="600" b="1" dirty="0">
                <a:latin typeface="Century Gothic" panose="020B0502020202020204" pitchFamily="34" charset="0"/>
              </a:endParaRPr>
            </a:p>
          </p:txBody>
        </p:sp>
      </p:grpSp>
      <p:pic>
        <p:nvPicPr>
          <p:cNvPr id="50" name="Picture 8" descr="VÃ½sledok vyhÄ¾adÃ¡vania obrÃ¡zkov pre dopyt efekt kysleho dazda na rastli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9506" y="1609315"/>
            <a:ext cx="1353137" cy="902196"/>
          </a:xfrm>
          <a:prstGeom prst="rect">
            <a:avLst/>
          </a:prstGeom>
          <a:noFill/>
          <a:extLst>
            <a:ext uri="{909E8E84-426E-40DD-AFC4-6F175D3DCCD1}">
              <a14:hiddenFill xmlns:a14="http://schemas.microsoft.com/office/drawing/2010/main">
                <a:solidFill>
                  <a:srgbClr val="FFFFFF"/>
                </a:solidFill>
              </a14:hiddenFill>
            </a:ext>
          </a:extLst>
        </p:spPr>
      </p:pic>
      <p:pic>
        <p:nvPicPr>
          <p:cNvPr id="51" name="Obrázok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8900" y="5383662"/>
            <a:ext cx="373888" cy="373888"/>
          </a:xfrm>
          <a:prstGeom prst="rect">
            <a:avLst/>
          </a:prstGeom>
        </p:spPr>
      </p:pic>
      <p:pic>
        <p:nvPicPr>
          <p:cNvPr id="52" name="Obrázok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921" y="5045312"/>
            <a:ext cx="159391" cy="159391"/>
          </a:xfrm>
          <a:prstGeom prst="rect">
            <a:avLst/>
          </a:prstGeom>
        </p:spPr>
      </p:pic>
      <p:pic>
        <p:nvPicPr>
          <p:cNvPr id="53" name="Obrázok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570" y="4801422"/>
            <a:ext cx="405795" cy="522406"/>
          </a:xfrm>
          <a:prstGeom prst="rect">
            <a:avLst/>
          </a:prstGeom>
        </p:spPr>
      </p:pic>
      <p:pic>
        <p:nvPicPr>
          <p:cNvPr id="54" name="Obrázo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681" y="3622969"/>
            <a:ext cx="514120" cy="514120"/>
          </a:xfrm>
          <a:prstGeom prst="rect">
            <a:avLst/>
          </a:prstGeom>
        </p:spPr>
      </p:pic>
      <p:pic>
        <p:nvPicPr>
          <p:cNvPr id="55" name="Obrázok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076" y="4199828"/>
            <a:ext cx="684830" cy="684830"/>
          </a:xfrm>
          <a:prstGeom prst="rect">
            <a:avLst/>
          </a:prstGeom>
        </p:spPr>
      </p:pic>
      <p:pic>
        <p:nvPicPr>
          <p:cNvPr id="56" name="Obrázok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7194" y="4856719"/>
            <a:ext cx="436054" cy="436054"/>
          </a:xfrm>
          <a:prstGeom prst="rect">
            <a:avLst/>
          </a:prstGeom>
        </p:spPr>
      </p:pic>
      <p:pic>
        <p:nvPicPr>
          <p:cNvPr id="57" name="Obrázok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9542" y="3666155"/>
            <a:ext cx="467277" cy="467277"/>
          </a:xfrm>
          <a:prstGeom prst="rect">
            <a:avLst/>
          </a:prstGeom>
        </p:spPr>
      </p:pic>
      <p:pic>
        <p:nvPicPr>
          <p:cNvPr id="58" name="Picture 4" descr="VÃ½sledok vyhÄ¾adÃ¡vania obrÃ¡zkov pre dopyt vinegar vecto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005" r="29579"/>
          <a:stretch/>
        </p:blipFill>
        <p:spPr bwMode="auto">
          <a:xfrm>
            <a:off x="5951831" y="4538333"/>
            <a:ext cx="306082" cy="743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VÃ½sledok vyhÄ¾adÃ¡vania obrÃ¡zkov pre dopyt note vecto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6240"/>
          <a:stretch/>
        </p:blipFill>
        <p:spPr bwMode="auto">
          <a:xfrm>
            <a:off x="4383083" y="3730319"/>
            <a:ext cx="873187" cy="9769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VÃ½sledok vyhÄ¾adÃ¡vania obrÃ¡zkov pre dopyt paper with adhesive tape png"/>
          <p:cNvPicPr>
            <a:picLocks noChangeAspect="1" noChangeArrowheads="1"/>
          </p:cNvPicPr>
          <p:nvPr/>
        </p:nvPicPr>
        <p:blipFill rotWithShape="1">
          <a:blip r:embed="rId20">
            <a:extLst>
              <a:ext uri="{28A0092B-C50C-407E-A947-70E740481C1C}">
                <a14:useLocalDpi xmlns:a14="http://schemas.microsoft.com/office/drawing/2010/main" val="0"/>
              </a:ext>
            </a:extLst>
          </a:blip>
          <a:srcRect l="28034" t="17657" r="22011" b="20374"/>
          <a:stretch/>
        </p:blipFill>
        <p:spPr bwMode="auto">
          <a:xfrm>
            <a:off x="6403035" y="3453871"/>
            <a:ext cx="1664563" cy="2050853"/>
          </a:xfrm>
          <a:prstGeom prst="rect">
            <a:avLst/>
          </a:prstGeom>
          <a:noFill/>
          <a:extLst>
            <a:ext uri="{909E8E84-426E-40DD-AFC4-6F175D3DCCD1}">
              <a14:hiddenFill xmlns:a14="http://schemas.microsoft.com/office/drawing/2010/main">
                <a:solidFill>
                  <a:srgbClr val="FFFFFF"/>
                </a:solidFill>
              </a14:hiddenFill>
            </a:ext>
          </a:extLst>
        </p:spPr>
      </p:pic>
      <p:sp>
        <p:nvSpPr>
          <p:cNvPr id="61" name="Obdĺžnik 60"/>
          <p:cNvSpPr/>
          <p:nvPr/>
        </p:nvSpPr>
        <p:spPr>
          <a:xfrm>
            <a:off x="6655138" y="3730320"/>
            <a:ext cx="633455" cy="1574149"/>
          </a:xfrm>
          <a:prstGeom prst="rect">
            <a:avLst/>
          </a:prstGeom>
          <a:noFill/>
          <a:ln>
            <a:noFill/>
          </a:ln>
          <a:effectLst/>
        </p:spPr>
        <p:txBody>
          <a:bodyPr wrap="square">
            <a:spAutoFit/>
          </a:bodyPr>
          <a:lstStyle/>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1</a:t>
            </a:r>
          </a:p>
          <a:p>
            <a:pPr>
              <a:lnSpc>
                <a:spcPct val="107000"/>
              </a:lnSpc>
              <a:spcAft>
                <a:spcPts val="0"/>
              </a:spcAft>
            </a:pP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2</a:t>
            </a: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3</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5</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6</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7</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8</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9</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Krok </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10</a:t>
            </a:r>
            <a:endPar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2" name="Obdĺžnik 61"/>
          <p:cNvSpPr/>
          <p:nvPr/>
        </p:nvSpPr>
        <p:spPr>
          <a:xfrm>
            <a:off x="8233968" y="3312980"/>
            <a:ext cx="2025115" cy="981423"/>
          </a:xfrm>
          <a:prstGeom prst="rect">
            <a:avLst/>
          </a:prstGeom>
          <a:noFill/>
          <a:ln>
            <a:noFill/>
          </a:ln>
          <a:effectLst/>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Rastliny, ktorým bola daná kyslá voda (pH 4.5) rástli pomalšie ako rastliny v kontrolnej skupine. Rastliny, ktorým bola daná veľmi kyslá voda (pH 4.0) rástli najpomalšie a uschli do 15. dňa.</a:t>
            </a:r>
            <a:endParaRPr lang="sk-SK" sz="100" b="1" dirty="0">
              <a:solidFill>
                <a:schemeClr val="tx1">
                  <a:lumMod val="85000"/>
                  <a:lumOff val="15000"/>
                </a:schemeClr>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63" name="Obdĺžnik 62"/>
          <p:cNvSpPr/>
          <p:nvPr/>
        </p:nvSpPr>
        <p:spPr>
          <a:xfrm>
            <a:off x="8449956" y="1041194"/>
            <a:ext cx="1749279" cy="372218"/>
          </a:xfrm>
          <a:prstGeom prst="rect">
            <a:avLst/>
          </a:prstGeom>
        </p:spPr>
        <p:txBody>
          <a:bodyPr wrap="square">
            <a:spAutoFit/>
          </a:bodyPr>
          <a:lstStyle/>
          <a:p>
            <a:pPr>
              <a:lnSpc>
                <a:spcPct val="107000"/>
              </a:lnSpc>
              <a:spcAft>
                <a:spcPts val="0"/>
              </a:spcAft>
            </a:pPr>
            <a:r>
              <a:rPr lang="sk-SK" sz="9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9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ontrolnej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čistou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(pH ~7.0</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t>
            </a:r>
            <a:endPar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4" name="Obdĺžnik 63"/>
          <p:cNvSpPr/>
          <p:nvPr/>
        </p:nvSpPr>
        <p:spPr>
          <a:xfrm>
            <a:off x="8360713" y="1768824"/>
            <a:ext cx="1930652" cy="345544"/>
          </a:xfrm>
          <a:prstGeom prst="rect">
            <a:avLst/>
          </a:prstGeom>
        </p:spPr>
        <p:txBody>
          <a:bodyPr wrap="square">
            <a:spAutoFit/>
          </a:bodyPr>
          <a:lstStyle/>
          <a:p>
            <a:pPr>
              <a:lnSpc>
                <a:spcPct val="107000"/>
              </a:lnSpc>
              <a:spcAft>
                <a:spcPts val="0"/>
              </a:spcAft>
            </a:pP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a:t>
            </a: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yslej skupine:</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kyslého pohára (pH ~ 4.5)</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65" name="Obdĺžnik 64"/>
          <p:cNvSpPr/>
          <p:nvPr/>
        </p:nvSpPr>
        <p:spPr>
          <a:xfrm>
            <a:off x="8375481" y="2324896"/>
            <a:ext cx="1766057" cy="345544"/>
          </a:xfrm>
          <a:prstGeom prst="rect">
            <a:avLst/>
          </a:prstGeom>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kyslej skupine: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vodou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z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veľmi kyslého </a:t>
            </a:r>
            <a:r>
              <a:rPr lang="sk-SK" sz="800"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pohára (pH ~ </a:t>
            </a:r>
            <a:r>
              <a:rPr lang="sk-SK" sz="800"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4.0)</a:t>
            </a:r>
            <a:endPar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nvGrpSpPr>
          <p:cNvPr id="66" name="Skupina 65"/>
          <p:cNvGrpSpPr/>
          <p:nvPr/>
        </p:nvGrpSpPr>
        <p:grpSpPr>
          <a:xfrm>
            <a:off x="9134532" y="2093557"/>
            <a:ext cx="854989" cy="217970"/>
            <a:chOff x="5128085" y="3569080"/>
            <a:chExt cx="2551249" cy="762323"/>
          </a:xfrm>
        </p:grpSpPr>
        <p:pic>
          <p:nvPicPr>
            <p:cNvPr id="67" name="Obrázok 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2134" y="3569080"/>
              <a:ext cx="757200" cy="757200"/>
            </a:xfrm>
            <a:prstGeom prst="rect">
              <a:avLst/>
            </a:prstGeom>
          </p:spPr>
        </p:pic>
        <p:pic>
          <p:nvPicPr>
            <p:cNvPr id="68" name="Obrázok 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31279" y="3574203"/>
              <a:ext cx="757200" cy="757200"/>
            </a:xfrm>
            <a:prstGeom prst="rect">
              <a:avLst/>
            </a:prstGeom>
          </p:spPr>
        </p:pic>
        <p:pic>
          <p:nvPicPr>
            <p:cNvPr id="69" name="Obrázok 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28085" y="3574203"/>
              <a:ext cx="757200" cy="757200"/>
            </a:xfrm>
            <a:prstGeom prst="rect">
              <a:avLst/>
            </a:prstGeom>
          </p:spPr>
        </p:pic>
      </p:grpSp>
      <p:grpSp>
        <p:nvGrpSpPr>
          <p:cNvPr id="70" name="Skupina 69"/>
          <p:cNvGrpSpPr/>
          <p:nvPr/>
        </p:nvGrpSpPr>
        <p:grpSpPr>
          <a:xfrm>
            <a:off x="9206740" y="2717861"/>
            <a:ext cx="723476" cy="145227"/>
            <a:chOff x="5131848" y="5109688"/>
            <a:chExt cx="2551249" cy="762323"/>
          </a:xfrm>
        </p:grpSpPr>
        <p:pic>
          <p:nvPicPr>
            <p:cNvPr id="71" name="Obrázok 70"/>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25897" y="5109688"/>
              <a:ext cx="757200" cy="757200"/>
            </a:xfrm>
            <a:prstGeom prst="rect">
              <a:avLst/>
            </a:prstGeom>
          </p:spPr>
        </p:pic>
        <p:pic>
          <p:nvPicPr>
            <p:cNvPr id="72" name="Obrázok 71"/>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35042" y="5114811"/>
              <a:ext cx="757200" cy="757200"/>
            </a:xfrm>
            <a:prstGeom prst="rect">
              <a:avLst/>
            </a:prstGeom>
          </p:spPr>
        </p:pic>
        <p:pic>
          <p:nvPicPr>
            <p:cNvPr id="73" name="Obrázok 72"/>
            <p:cNvPicPr>
              <a:picLocks noChangeAspect="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31848" y="5114811"/>
              <a:ext cx="757200" cy="757200"/>
            </a:xfrm>
            <a:prstGeom prst="rect">
              <a:avLst/>
            </a:prstGeom>
          </p:spPr>
        </p:pic>
      </p:grpSp>
      <p:pic>
        <p:nvPicPr>
          <p:cNvPr id="74" name="Obrázok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8443904" y="1344470"/>
            <a:ext cx="442188" cy="492334"/>
          </a:xfrm>
          <a:prstGeom prst="rect">
            <a:avLst/>
          </a:prstGeom>
        </p:spPr>
      </p:pic>
      <p:pic>
        <p:nvPicPr>
          <p:cNvPr id="75" name="Obrázok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8969283" y="1338411"/>
            <a:ext cx="442188" cy="482205"/>
          </a:xfrm>
          <a:prstGeom prst="rect">
            <a:avLst/>
          </a:prstGeom>
        </p:spPr>
      </p:pic>
      <p:pic>
        <p:nvPicPr>
          <p:cNvPr id="76" name="Obrázok 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9542728" y="1346330"/>
            <a:ext cx="442188" cy="476506"/>
          </a:xfrm>
          <a:prstGeom prst="rect">
            <a:avLst/>
          </a:prstGeom>
        </p:spPr>
      </p:pic>
      <p:sp>
        <p:nvSpPr>
          <p:cNvPr id="77" name="Obdĺžnik 76"/>
          <p:cNvSpPr/>
          <p:nvPr/>
        </p:nvSpPr>
        <p:spPr>
          <a:xfrm>
            <a:off x="8247636" y="4656849"/>
            <a:ext cx="1960226" cy="750847"/>
          </a:xfrm>
          <a:prstGeom prst="rect">
            <a:avLst/>
          </a:prstGeom>
          <a:noFill/>
          <a:ln>
            <a:noFill/>
          </a:ln>
          <a:effectLst/>
        </p:spPr>
        <p:txBody>
          <a:bodyPr wrap="square">
            <a:spAutoFit/>
          </a:bodyPr>
          <a:lstStyle/>
          <a:p>
            <a:pPr>
              <a:lnSpc>
                <a:spcPct val="107000"/>
              </a:lnSpc>
              <a:spcAft>
                <a:spcPts val="0"/>
              </a:spcAft>
            </a:pPr>
            <a:r>
              <a:rPr lang="sk-SK" sz="800" b="1" dirty="0" smtClean="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Ako </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vyhrať vedeckú súťaž pre mladých vedcov a ich rodičov Kolektív autorov: Jozef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Ristvej</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Gabriela </a:t>
            </a:r>
            <a:r>
              <a:rPr lang="sk-SK" sz="800" b="1" dirty="0" err="1">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Kukolová</a:t>
            </a:r>
            <a:r>
              <a:rPr lang="sk-SK" sz="800" b="1" dirty="0">
                <a:solidFill>
                  <a:schemeClr val="tx1">
                    <a:lumMod val="85000"/>
                    <a:lumOff val="15000"/>
                  </a:schemeClr>
                </a:solidFill>
                <a:latin typeface="Century Gothic" panose="020B0502020202020204" pitchFamily="34" charset="0"/>
                <a:ea typeface="Calibri" panose="020F0502020204030204" pitchFamily="34" charset="0"/>
                <a:cs typeface="Calibri" panose="020F0502020204030204" pitchFamily="34" charset="0"/>
              </a:rPr>
              <a:t>, Andrej Ferko, rok vydania </a:t>
            </a:r>
          </a:p>
        </p:txBody>
      </p:sp>
      <p:sp>
        <p:nvSpPr>
          <p:cNvPr id="78" name="Voľný tvar 77"/>
          <p:cNvSpPr/>
          <p:nvPr/>
        </p:nvSpPr>
        <p:spPr>
          <a:xfrm>
            <a:off x="-2" y="-1"/>
            <a:ext cx="12192002" cy="6063466"/>
          </a:xfrm>
          <a:custGeom>
            <a:avLst/>
            <a:gdLst>
              <a:gd name="connsiteX0" fmla="*/ 0 w 12192002"/>
              <a:gd name="connsiteY0" fmla="*/ 0 h 6000840"/>
              <a:gd name="connsiteX1" fmla="*/ 12192002 w 12192002"/>
              <a:gd name="connsiteY1" fmla="*/ 0 h 6000840"/>
              <a:gd name="connsiteX2" fmla="*/ 12192002 w 12192002"/>
              <a:gd name="connsiteY2" fmla="*/ 6000840 h 6000840"/>
              <a:gd name="connsiteX3" fmla="*/ 3956639 w 12192002"/>
              <a:gd name="connsiteY3" fmla="*/ 6000840 h 6000840"/>
              <a:gd name="connsiteX4" fmla="*/ 4308481 w 12192002"/>
              <a:gd name="connsiteY4" fmla="*/ 5648998 h 6000840"/>
              <a:gd name="connsiteX5" fmla="*/ 4308481 w 12192002"/>
              <a:gd name="connsiteY5" fmla="*/ 4241671 h 6000840"/>
              <a:gd name="connsiteX6" fmla="*/ 3956639 w 12192002"/>
              <a:gd name="connsiteY6" fmla="*/ 3889829 h 6000840"/>
              <a:gd name="connsiteX7" fmla="*/ 2268501 w 12192002"/>
              <a:gd name="connsiteY7" fmla="*/ 3889829 h 6000840"/>
              <a:gd name="connsiteX8" fmla="*/ 1916659 w 12192002"/>
              <a:gd name="connsiteY8" fmla="*/ 4241671 h 6000840"/>
              <a:gd name="connsiteX9" fmla="*/ 1916659 w 12192002"/>
              <a:gd name="connsiteY9" fmla="*/ 5648998 h 6000840"/>
              <a:gd name="connsiteX10" fmla="*/ 2268501 w 12192002"/>
              <a:gd name="connsiteY10" fmla="*/ 6000840 h 6000840"/>
              <a:gd name="connsiteX11" fmla="*/ 0 w 12192002"/>
              <a:gd name="connsiteY11" fmla="*/ 6000840 h 600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000840">
                <a:moveTo>
                  <a:pt x="0" y="0"/>
                </a:moveTo>
                <a:lnTo>
                  <a:pt x="12192002" y="0"/>
                </a:lnTo>
                <a:lnTo>
                  <a:pt x="12192002" y="6000840"/>
                </a:lnTo>
                <a:lnTo>
                  <a:pt x="3956639" y="6000840"/>
                </a:lnTo>
                <a:cubicBezTo>
                  <a:pt x="4150956" y="6000840"/>
                  <a:pt x="4308481" y="5843315"/>
                  <a:pt x="4308481" y="5648998"/>
                </a:cubicBezTo>
                <a:lnTo>
                  <a:pt x="4308481" y="4241671"/>
                </a:lnTo>
                <a:cubicBezTo>
                  <a:pt x="4308481" y="4047354"/>
                  <a:pt x="4150956" y="3889829"/>
                  <a:pt x="3956639" y="3889829"/>
                </a:cubicBezTo>
                <a:lnTo>
                  <a:pt x="2268501" y="3889829"/>
                </a:lnTo>
                <a:cubicBezTo>
                  <a:pt x="2074184" y="3889829"/>
                  <a:pt x="1916659" y="4047354"/>
                  <a:pt x="1916659" y="4241671"/>
                </a:cubicBezTo>
                <a:lnTo>
                  <a:pt x="1916659" y="5648998"/>
                </a:lnTo>
                <a:cubicBezTo>
                  <a:pt x="1916659" y="5843315"/>
                  <a:pt x="2074184" y="6000840"/>
                  <a:pt x="2268501" y="6000840"/>
                </a:cubicBezTo>
                <a:lnTo>
                  <a:pt x="0" y="6000840"/>
                </a:lnTo>
                <a:close/>
              </a:path>
            </a:pathLst>
          </a:cu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784006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2521</Words>
  <Application>Microsoft Office PowerPoint</Application>
  <PresentationFormat>Širokouhlá</PresentationFormat>
  <Paragraphs>399</Paragraphs>
  <Slides>26</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26</vt:i4>
      </vt:variant>
    </vt:vector>
  </HeadingPairs>
  <TitlesOfParts>
    <vt:vector size="34" baseType="lpstr">
      <vt:lpstr>Gungsuh</vt:lpstr>
      <vt:lpstr>Arial</vt:lpstr>
      <vt:lpstr>Calibri</vt:lpstr>
      <vt:lpstr>Calibri Light</vt:lpstr>
      <vt:lpstr>Century Gothic</vt:lpstr>
      <vt:lpstr>Gadugi</vt:lpstr>
      <vt:lpstr>Roboto</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Vytvorme si projekt</dc:title>
  <dc:creator>Peter</dc:creator>
  <cp:lastModifiedBy>Peter</cp:lastModifiedBy>
  <cp:revision>79</cp:revision>
  <dcterms:created xsi:type="dcterms:W3CDTF">2018-08-14T10:43:09Z</dcterms:created>
  <dcterms:modified xsi:type="dcterms:W3CDTF">2018-08-16T13:27:21Z</dcterms:modified>
</cp:coreProperties>
</file>