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81" r:id="rId4"/>
    <p:sldId id="294" r:id="rId5"/>
    <p:sldId id="282" r:id="rId6"/>
    <p:sldId id="274" r:id="rId7"/>
    <p:sldId id="270" r:id="rId8"/>
    <p:sldId id="271" r:id="rId9"/>
    <p:sldId id="285" r:id="rId10"/>
    <p:sldId id="276" r:id="rId11"/>
    <p:sldId id="287" r:id="rId12"/>
    <p:sldId id="277" r:id="rId13"/>
    <p:sldId id="288" r:id="rId14"/>
    <p:sldId id="269" r:id="rId15"/>
    <p:sldId id="284" r:id="rId16"/>
    <p:sldId id="259" r:id="rId17"/>
    <p:sldId id="290" r:id="rId18"/>
    <p:sldId id="291" r:id="rId19"/>
    <p:sldId id="298" r:id="rId20"/>
    <p:sldId id="299" r:id="rId21"/>
    <p:sldId id="300" r:id="rId22"/>
    <p:sldId id="297" r:id="rId23"/>
    <p:sldId id="295" r:id="rId24"/>
    <p:sldId id="301" r:id="rId25"/>
    <p:sldId id="303" r:id="rId26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9AA8"/>
    <a:srgbClr val="EA5B4B"/>
    <a:srgbClr val="233966"/>
    <a:srgbClr val="FFFFFF"/>
    <a:srgbClr val="F6F6F6"/>
    <a:srgbClr val="FCFCFC"/>
    <a:srgbClr val="EFB82F"/>
    <a:srgbClr val="FFD356"/>
    <a:srgbClr val="CA3227"/>
    <a:srgbClr val="8F84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6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053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509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699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953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1989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1602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04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857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585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2257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425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5A563-90C5-4EF7-8813-FD5C47B05DF0}" type="datetimeFigureOut">
              <a:rPr lang="sk-SK" smtClean="0"/>
              <a:t>25. 8. 2020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462D17-39A5-4DA4-909D-DC51687FC72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8906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7.jpe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2.jpeg"/><Relationship Id="rId4" Type="http://schemas.openxmlformats.org/officeDocument/2006/relationships/image" Target="../media/image18.jpe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26" Type="http://schemas.openxmlformats.org/officeDocument/2006/relationships/image" Target="../media/image44.jpeg"/><Relationship Id="rId3" Type="http://schemas.openxmlformats.org/officeDocument/2006/relationships/image" Target="../media/image23.jpeg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2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hyperlink" Target="http://www.vedahrou.sk/" TargetMode="External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hyperlink" Target="http://www.vedahrou.sk/" TargetMode="External"/><Relationship Id="rId26" Type="http://schemas.openxmlformats.org/officeDocument/2006/relationships/image" Target="../media/image44.jpeg"/><Relationship Id="rId3" Type="http://schemas.openxmlformats.org/officeDocument/2006/relationships/image" Target="../media/image23.jpeg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42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hyperlink" Target="http://www.vedahrou.sk/" TargetMode="External"/><Relationship Id="rId26" Type="http://schemas.openxmlformats.org/officeDocument/2006/relationships/image" Target="../media/image44.jpeg"/><Relationship Id="rId3" Type="http://schemas.openxmlformats.org/officeDocument/2006/relationships/image" Target="../media/image23.jpeg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image" Target="../media/image40.png"/><Relationship Id="rId10" Type="http://schemas.openxmlformats.org/officeDocument/2006/relationships/image" Target="../media/image30.png"/><Relationship Id="rId19" Type="http://schemas.openxmlformats.org/officeDocument/2006/relationships/image" Target="../media/image42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3.png"/><Relationship Id="rId18" Type="http://schemas.openxmlformats.org/officeDocument/2006/relationships/image" Target="../media/image42.jpeg"/><Relationship Id="rId3" Type="http://schemas.openxmlformats.org/officeDocument/2006/relationships/image" Target="../media/image18.jpeg"/><Relationship Id="rId21" Type="http://schemas.openxmlformats.org/officeDocument/2006/relationships/image" Target="../media/image39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60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24" Type="http://schemas.openxmlformats.org/officeDocument/2006/relationships/image" Target="../media/image43.jpeg"/><Relationship Id="rId5" Type="http://schemas.openxmlformats.org/officeDocument/2006/relationships/image" Target="../media/image28.png"/><Relationship Id="rId15" Type="http://schemas.openxmlformats.org/officeDocument/2006/relationships/image" Target="../media/image35.jpeg"/><Relationship Id="rId23" Type="http://schemas.openxmlformats.org/officeDocument/2006/relationships/image" Target="../media/image41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mavet.sk/" TargetMode="External"/><Relationship Id="rId5" Type="http://schemas.openxmlformats.org/officeDocument/2006/relationships/hyperlink" Target="mailto:amavet@amavet.sk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image" Target="../media/image70.jpeg"/><Relationship Id="rId3" Type="http://schemas.openxmlformats.org/officeDocument/2006/relationships/image" Target="../media/image62.jpeg"/><Relationship Id="rId7" Type="http://schemas.openxmlformats.org/officeDocument/2006/relationships/image" Target="../media/image64.jpeg"/><Relationship Id="rId12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68.jpeg"/><Relationship Id="rId5" Type="http://schemas.openxmlformats.org/officeDocument/2006/relationships/image" Target="../media/image18.jpeg"/><Relationship Id="rId10" Type="http://schemas.openxmlformats.org/officeDocument/2006/relationships/image" Target="../media/image67.jpeg"/><Relationship Id="rId4" Type="http://schemas.openxmlformats.org/officeDocument/2006/relationships/image" Target="../media/image63.jpe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8.jpeg"/><Relationship Id="rId7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8.jpeg"/><Relationship Id="rId7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66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18.jpeg"/><Relationship Id="rId7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66.png"/><Relationship Id="rId10" Type="http://schemas.openxmlformats.org/officeDocument/2006/relationships/image" Target="../media/image88.jpeg"/><Relationship Id="rId4" Type="http://schemas.openxmlformats.org/officeDocument/2006/relationships/image" Target="../media/image19.png"/><Relationship Id="rId9" Type="http://schemas.openxmlformats.org/officeDocument/2006/relationships/image" Target="../media/image8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jpe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2.jpe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26" Type="http://schemas.openxmlformats.org/officeDocument/2006/relationships/image" Target="../media/image44.jpeg"/><Relationship Id="rId3" Type="http://schemas.openxmlformats.org/officeDocument/2006/relationships/image" Target="../media/image23.jpeg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2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hyperlink" Target="http://www.vedahrou.sk/" TargetMode="External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5.jpeg"/><Relationship Id="rId7" Type="http://schemas.openxmlformats.org/officeDocument/2006/relationships/image" Target="../media/image46.jpe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50.png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image" Target="../media/image18.jpe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5.jpe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5.jpe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26" Type="http://schemas.openxmlformats.org/officeDocument/2006/relationships/image" Target="../media/image44.jpeg"/><Relationship Id="rId3" Type="http://schemas.openxmlformats.org/officeDocument/2006/relationships/image" Target="../media/image23.jpeg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20.png"/><Relationship Id="rId25" Type="http://schemas.openxmlformats.org/officeDocument/2006/relationships/image" Target="../media/image43.jpeg"/><Relationship Id="rId2" Type="http://schemas.openxmlformats.org/officeDocument/2006/relationships/image" Target="../media/image1.jpeg"/><Relationship Id="rId16" Type="http://schemas.openxmlformats.org/officeDocument/2006/relationships/image" Target="../media/image36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2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23" Type="http://schemas.openxmlformats.org/officeDocument/2006/relationships/hyperlink" Target="http://www.vedahrou.sk/" TargetMode="External"/><Relationship Id="rId10" Type="http://schemas.openxmlformats.org/officeDocument/2006/relationships/image" Target="../media/image30.png"/><Relationship Id="rId19" Type="http://schemas.openxmlformats.org/officeDocument/2006/relationships/image" Target="../media/image38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19" name="Obrázok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7" name="Obdĺžnik 26"/>
            <p:cNvSpPr/>
            <p:nvPr/>
          </p:nvSpPr>
          <p:spPr>
            <a:xfrm>
              <a:off x="-2" y="715206"/>
              <a:ext cx="12192001" cy="4970065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pic>
        <p:nvPicPr>
          <p:cNvPr id="25" name="Obrázok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Obdĺžnik 20"/>
          <p:cNvSpPr/>
          <p:nvPr/>
        </p:nvSpPr>
        <p:spPr>
          <a:xfrm>
            <a:off x="-2" y="5926936"/>
            <a:ext cx="12192002" cy="931064"/>
          </a:xfrm>
          <a:prstGeom prst="rect">
            <a:avLst/>
          </a:prstGeom>
          <a:solidFill>
            <a:srgbClr val="4D9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 23"/>
          <p:cNvSpPr/>
          <p:nvPr/>
        </p:nvSpPr>
        <p:spPr>
          <a:xfrm>
            <a:off x="22413" y="604433"/>
            <a:ext cx="12236821" cy="393490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04800" dist="2159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láčik 22"/>
          <p:cNvSpPr/>
          <p:nvPr/>
        </p:nvSpPr>
        <p:spPr>
          <a:xfrm>
            <a:off x="1365116" y="2323769"/>
            <a:ext cx="9314088" cy="2541396"/>
          </a:xfrm>
          <a:prstGeom prst="cloudCallout">
            <a:avLst>
              <a:gd name="adj1" fmla="val -31601"/>
              <a:gd name="adj2" fmla="val 77243"/>
            </a:avLst>
          </a:prstGeom>
          <a:solidFill>
            <a:srgbClr val="EFB82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413" y="913093"/>
            <a:ext cx="12373537" cy="1655762"/>
          </a:xfrm>
        </p:spPr>
        <p:txBody>
          <a:bodyPr>
            <a:normAutofit/>
          </a:bodyPr>
          <a:lstStyle/>
          <a:p>
            <a:r>
              <a:rPr lang="sk-SK" b="1" dirty="0">
                <a:latin typeface="Century Gothic" panose="020B0502020202020204" pitchFamily="34" charset="0"/>
              </a:rPr>
              <a:t>ASOCIÁCIA PRE MLÁDEŽ, VEDU A TECHNIKU</a:t>
            </a:r>
          </a:p>
          <a:p>
            <a:r>
              <a:rPr lang="sk-SK" sz="2000" dirty="0">
                <a:latin typeface="Century Gothic" panose="020B0502020202020204" pitchFamily="34" charset="0"/>
              </a:rPr>
              <a:t>Projekt: Centrum ďalšieho vzdelávania vedátorov </a:t>
            </a:r>
          </a:p>
          <a:p>
            <a:r>
              <a:rPr lang="sk-SK" sz="1400" dirty="0">
                <a:latin typeface="Century Gothic" panose="020B0502020202020204" pitchFamily="34" charset="0"/>
              </a:rPr>
              <a:t>Sprostredkovateľský orgán OPĽZ – MŠVVŠ SR</a:t>
            </a:r>
            <a:br>
              <a:rPr lang="sk-SK" sz="1400" dirty="0">
                <a:latin typeface="Century Gothic" panose="020B0502020202020204" pitchFamily="34" charset="0"/>
              </a:rPr>
            </a:br>
            <a:r>
              <a:rPr lang="sk-SK" sz="1400" dirty="0">
                <a:latin typeface="Century Gothic" panose="020B0502020202020204" pitchFamily="34" charset="0"/>
              </a:rPr>
              <a:t>ITMS2014+ kód projektu 312011D582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44824" y="5686689"/>
            <a:ext cx="12192000" cy="1171311"/>
            <a:chOff x="1" y="5688105"/>
            <a:chExt cx="12192000" cy="1171311"/>
          </a:xfrm>
        </p:grpSpPr>
        <p:sp>
          <p:nvSpPr>
            <p:cNvPr id="14" name="Obdĺžnik 13"/>
            <p:cNvSpPr/>
            <p:nvPr/>
          </p:nvSpPr>
          <p:spPr>
            <a:xfrm>
              <a:off x="1" y="5688105"/>
              <a:ext cx="12192000" cy="1169893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363071" y="5930544"/>
              <a:ext cx="11828928" cy="927456"/>
              <a:chOff x="363071" y="5930544"/>
              <a:chExt cx="11828928" cy="927456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071" y="5930544"/>
                <a:ext cx="8592671" cy="927455"/>
              </a:xfrm>
              <a:prstGeom prst="rect">
                <a:avLst/>
              </a:prstGeom>
            </p:spPr>
          </p:pic>
          <p:sp>
            <p:nvSpPr>
              <p:cNvPr id="11" name="Obdĺžnik 10"/>
              <p:cNvSpPr/>
              <p:nvPr/>
            </p:nvSpPr>
            <p:spPr>
              <a:xfrm>
                <a:off x="9076764" y="5930544"/>
                <a:ext cx="3115235" cy="927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653" y="5785114"/>
              <a:ext cx="1478694" cy="1074302"/>
            </a:xfrm>
            <a:prstGeom prst="rect">
              <a:avLst/>
            </a:prstGeom>
          </p:spPr>
        </p:pic>
      </p:grpSp>
      <p:sp>
        <p:nvSpPr>
          <p:cNvPr id="15" name="Obdĺžnik 14"/>
          <p:cNvSpPr/>
          <p:nvPr/>
        </p:nvSpPr>
        <p:spPr>
          <a:xfrm>
            <a:off x="0" y="5930543"/>
            <a:ext cx="363069" cy="92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1250816" y="2926458"/>
            <a:ext cx="9144000" cy="11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Môj experiment</a:t>
            </a:r>
          </a:p>
        </p:txBody>
      </p:sp>
    </p:spTree>
    <p:extLst>
      <p:ext uri="{BB962C8B-B14F-4D97-AF65-F5344CB8AC3E}">
        <p14:creationId xmlns:p14="http://schemas.microsoft.com/office/powerpoint/2010/main" val="23128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8" name="Obrázok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2"/>
          <a:stretch/>
        </p:blipFill>
        <p:spPr>
          <a:xfrm>
            <a:off x="10555705" y="0"/>
            <a:ext cx="1682773" cy="601582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" name="Obdĺžnik 21"/>
          <p:cNvSpPr/>
          <p:nvPr/>
        </p:nvSpPr>
        <p:spPr>
          <a:xfrm>
            <a:off x="10086493" y="-12383"/>
            <a:ext cx="704326" cy="30793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BlokTextu 1"/>
          <p:cNvSpPr txBox="1"/>
          <p:nvPr/>
        </p:nvSpPr>
        <p:spPr>
          <a:xfrm rot="16200000">
            <a:off x="9416396" y="1859690"/>
            <a:ext cx="1906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06273A"/>
                </a:solidFill>
                <a:latin typeface="Century Gothic" panose="020B0502020202020204" pitchFamily="34" charset="0"/>
              </a:rPr>
              <a:t>Riešenie</a:t>
            </a:r>
          </a:p>
        </p:txBody>
      </p:sp>
      <p:sp>
        <p:nvSpPr>
          <p:cNvPr id="29" name="Obdĺžnik 28"/>
          <p:cNvSpPr/>
          <p:nvPr/>
        </p:nvSpPr>
        <p:spPr>
          <a:xfrm>
            <a:off x="10006427" y="-28811"/>
            <a:ext cx="80066" cy="3108111"/>
          </a:xfrm>
          <a:prstGeom prst="rect">
            <a:avLst/>
          </a:prstGeom>
          <a:solidFill>
            <a:srgbClr val="EA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C000"/>
              </a:solidFill>
            </a:endParaRPr>
          </a:p>
        </p:txBody>
      </p:sp>
      <p:sp>
        <p:nvSpPr>
          <p:cNvPr id="27" name="Obdĺžnik 26"/>
          <p:cNvSpPr/>
          <p:nvPr/>
        </p:nvSpPr>
        <p:spPr>
          <a:xfrm>
            <a:off x="0" y="-12383"/>
            <a:ext cx="4900056" cy="5964449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342155" y="122034"/>
            <a:ext cx="4228098" cy="830997"/>
          </a:xfrm>
          <a:prstGeom prst="rect">
            <a:avLst/>
          </a:prstGeom>
          <a:solidFill>
            <a:srgbClr val="FBFBFB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932" y="536809"/>
            <a:ext cx="4871475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31521" y="1431199"/>
            <a:ext cx="4336496" cy="2534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</a:t>
            </a:r>
            <a:r>
              <a:rPr lang="sk-S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ako rastliny v kontrolnej skupine.</a:t>
            </a:r>
            <a:r>
              <a:rPr lang="sk-SK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pomaly a</a:t>
            </a:r>
            <a:r>
              <a:rPr lang="sk-S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20. dňa </a:t>
            </a:r>
            <a:r>
              <a:rPr lang="sk-SK" sz="2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uschli</a:t>
            </a:r>
            <a:r>
              <a:rPr lang="sk-SK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sk-SK" sz="22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Obdĺžnik 39"/>
          <p:cNvSpPr/>
          <p:nvPr/>
        </p:nvSpPr>
        <p:spPr>
          <a:xfrm>
            <a:off x="478895" y="5164889"/>
            <a:ext cx="979671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 ~7.0</a:t>
            </a:r>
          </a:p>
        </p:txBody>
      </p:sp>
      <p:sp>
        <p:nvSpPr>
          <p:cNvPr id="41" name="Obdĺžnik 40"/>
          <p:cNvSpPr/>
          <p:nvPr/>
        </p:nvSpPr>
        <p:spPr>
          <a:xfrm>
            <a:off x="2013783" y="5150970"/>
            <a:ext cx="1013077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 ~ 4.5</a:t>
            </a:r>
          </a:p>
        </p:txBody>
      </p:sp>
      <p:sp>
        <p:nvSpPr>
          <p:cNvPr id="42" name="Obdĺžnik 41"/>
          <p:cNvSpPr/>
          <p:nvPr/>
        </p:nvSpPr>
        <p:spPr>
          <a:xfrm>
            <a:off x="3563214" y="5131377"/>
            <a:ext cx="991000" cy="334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 ~ 3.0</a:t>
            </a:r>
          </a:p>
        </p:txBody>
      </p:sp>
      <p:pic>
        <p:nvPicPr>
          <p:cNvPr id="46" name="Obrázok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1995" y="4335811"/>
            <a:ext cx="757200" cy="757200"/>
          </a:xfrm>
          <a:prstGeom prst="rect">
            <a:avLst/>
          </a:prstGeom>
        </p:spPr>
      </p:pic>
      <p:pic>
        <p:nvPicPr>
          <p:cNvPr id="50" name="Obrázok 49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290" y="4482581"/>
            <a:ext cx="600849" cy="597019"/>
          </a:xfrm>
          <a:prstGeom prst="rect">
            <a:avLst/>
          </a:prstGeom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283" y="4160441"/>
            <a:ext cx="979671" cy="979671"/>
          </a:xfrm>
          <a:prstGeom prst="rect">
            <a:avLst/>
          </a:prstGeom>
        </p:spPr>
      </p:pic>
      <p:sp>
        <p:nvSpPr>
          <p:cNvPr id="38" name="Obdĺžnik 37">
            <a:extLst>
              <a:ext uri="{FF2B5EF4-FFF2-40B4-BE49-F238E27FC236}">
                <a16:creationId xmlns:a16="http://schemas.microsoft.com/office/drawing/2014/main" id="{0D9D6336-4C6B-4B86-BF2E-EF53BB2A1100}"/>
              </a:ext>
            </a:extLst>
          </p:cNvPr>
          <p:cNvSpPr/>
          <p:nvPr/>
        </p:nvSpPr>
        <p:spPr>
          <a:xfrm>
            <a:off x="5167013" y="1"/>
            <a:ext cx="4710416" cy="5952066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9" name="BlokTextu 38">
            <a:extLst>
              <a:ext uri="{FF2B5EF4-FFF2-40B4-BE49-F238E27FC236}">
                <a16:creationId xmlns:a16="http://schemas.microsoft.com/office/drawing/2014/main" id="{A7A5A0E8-7219-48E7-B3E4-87C538A81441}"/>
              </a:ext>
            </a:extLst>
          </p:cNvPr>
          <p:cNvSpPr txBox="1"/>
          <p:nvPr/>
        </p:nvSpPr>
        <p:spPr>
          <a:xfrm>
            <a:off x="5420228" y="116155"/>
            <a:ext cx="4181965" cy="830997"/>
          </a:xfrm>
          <a:prstGeom prst="rect">
            <a:avLst/>
          </a:prstGeom>
          <a:solidFill>
            <a:srgbClr val="FBFBFB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pic>
        <p:nvPicPr>
          <p:cNvPr id="54" name="Picture 8" descr="VÃ½sledok vyhÄ¾adÃ¡vania obrÃ¡zkov pre dopyt paper with adhesive tape png">
            <a:extLst>
              <a:ext uri="{FF2B5EF4-FFF2-40B4-BE49-F238E27FC236}">
                <a16:creationId xmlns:a16="http://schemas.microsoft.com/office/drawing/2014/main" id="{9746059B-120C-4328-A124-C1665078B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02996" y="615234"/>
            <a:ext cx="4710417" cy="523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BlokTextu 54">
            <a:extLst>
              <a:ext uri="{FF2B5EF4-FFF2-40B4-BE49-F238E27FC236}">
                <a16:creationId xmlns:a16="http://schemas.microsoft.com/office/drawing/2014/main" id="{BD915616-7D7F-4DE6-8BB0-481820EE0789}"/>
              </a:ext>
            </a:extLst>
          </p:cNvPr>
          <p:cNvSpPr txBox="1"/>
          <p:nvPr/>
        </p:nvSpPr>
        <p:spPr>
          <a:xfrm>
            <a:off x="5799372" y="1791531"/>
            <a:ext cx="3507780" cy="151477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Hypotéza potvrdená</a:t>
            </a:r>
          </a:p>
        </p:txBody>
      </p:sp>
      <p:grpSp>
        <p:nvGrpSpPr>
          <p:cNvPr id="58" name="Skupina 57">
            <a:extLst>
              <a:ext uri="{FF2B5EF4-FFF2-40B4-BE49-F238E27FC236}">
                <a16:creationId xmlns:a16="http://schemas.microsoft.com/office/drawing/2014/main" id="{3C831026-F24D-4755-8C2B-0DE5F2D7A118}"/>
              </a:ext>
            </a:extLst>
          </p:cNvPr>
          <p:cNvGrpSpPr/>
          <p:nvPr/>
        </p:nvGrpSpPr>
        <p:grpSpPr>
          <a:xfrm>
            <a:off x="5061177" y="3941779"/>
            <a:ext cx="4813843" cy="2034649"/>
            <a:chOff x="5144610" y="3917418"/>
            <a:chExt cx="4813843" cy="2034649"/>
          </a:xfrm>
        </p:grpSpPr>
        <p:pic>
          <p:nvPicPr>
            <p:cNvPr id="59" name="Picture 4" descr="SÃºvisiaci obrÃ¡zok">
              <a:extLst>
                <a:ext uri="{FF2B5EF4-FFF2-40B4-BE49-F238E27FC236}">
                  <a16:creationId xmlns:a16="http://schemas.microsoft.com/office/drawing/2014/main" id="{C074F9F1-B54B-4E57-990B-14A2137877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144610" y="3917418"/>
              <a:ext cx="4813843" cy="203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BlokTextu 59">
              <a:extLst>
                <a:ext uri="{FF2B5EF4-FFF2-40B4-BE49-F238E27FC236}">
                  <a16:creationId xmlns:a16="http://schemas.microsoft.com/office/drawing/2014/main" id="{65DDD6E3-323F-47F0-933B-55D8992D34A4}"/>
                </a:ext>
              </a:extLst>
            </p:cNvPr>
            <p:cNvSpPr txBox="1"/>
            <p:nvPr/>
          </p:nvSpPr>
          <p:spPr>
            <a:xfrm>
              <a:off x="8805990" y="5398777"/>
              <a:ext cx="745344" cy="369332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61" name="BlokTextu 60">
              <a:extLst>
                <a:ext uri="{FF2B5EF4-FFF2-40B4-BE49-F238E27FC236}">
                  <a16:creationId xmlns:a16="http://schemas.microsoft.com/office/drawing/2014/main" id="{3A9336CE-448A-475F-B320-85C9EBF50529}"/>
                </a:ext>
              </a:extLst>
            </p:cNvPr>
            <p:cNvSpPr txBox="1"/>
            <p:nvPr/>
          </p:nvSpPr>
          <p:spPr>
            <a:xfrm>
              <a:off x="7073181" y="5421692"/>
              <a:ext cx="904185" cy="369332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62" name="BlokTextu 61">
              <a:extLst>
                <a:ext uri="{FF2B5EF4-FFF2-40B4-BE49-F238E27FC236}">
                  <a16:creationId xmlns:a16="http://schemas.microsoft.com/office/drawing/2014/main" id="{50658E36-016A-4D70-8239-4E44BC7A894B}"/>
                </a:ext>
              </a:extLst>
            </p:cNvPr>
            <p:cNvSpPr txBox="1"/>
            <p:nvPr/>
          </p:nvSpPr>
          <p:spPr>
            <a:xfrm>
              <a:off x="5421710" y="5416473"/>
              <a:ext cx="904185" cy="369332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87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5" grpId="0"/>
      <p:bldP spid="40" grpId="0"/>
      <p:bldP spid="41" grpId="0"/>
      <p:bldP spid="42" grpId="0"/>
      <p:bldP spid="38" grpId="0" animBg="1"/>
      <p:bldP spid="39" grpId="0" animBg="1"/>
      <p:bldP spid="5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9" name="Obrázo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-2" y="442742"/>
              <a:ext cx="12192001" cy="52425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Obdĺžnik 7"/>
          <p:cNvSpPr/>
          <p:nvPr/>
        </p:nvSpPr>
        <p:spPr>
          <a:xfrm>
            <a:off x="4308479" y="565104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47555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4"/>
          <p:cNvSpPr/>
          <p:nvPr/>
        </p:nvSpPr>
        <p:spPr>
          <a:xfrm>
            <a:off x="2216060" y="168961"/>
            <a:ext cx="2092419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011983" y="444159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4"/>
          <p:cNvSpPr/>
          <p:nvPr/>
        </p:nvSpPr>
        <p:spPr>
          <a:xfrm flipH="1">
            <a:off x="8199765" y="168960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110741" y="444159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4286068" y="155004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284415" y="200804"/>
            <a:ext cx="3915350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0" y="5686689"/>
            <a:ext cx="12236824" cy="1171309"/>
            <a:chOff x="0" y="5686689"/>
            <a:chExt cx="12236824" cy="1171309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824" y="5686689"/>
              <a:ext cx="12192000" cy="1169894"/>
              <a:chOff x="1" y="5688105"/>
              <a:chExt cx="12192000" cy="1169894"/>
            </a:xfrm>
          </p:grpSpPr>
          <p:sp>
            <p:nvSpPr>
              <p:cNvPr id="21" name="Obdĺžnik 20"/>
              <p:cNvSpPr/>
              <p:nvPr/>
            </p:nvSpPr>
            <p:spPr>
              <a:xfrm>
                <a:off x="1" y="5688105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dir="6000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363071" y="6032564"/>
                <a:ext cx="11828928" cy="825435"/>
                <a:chOff x="363071" y="6032564"/>
                <a:chExt cx="11828928" cy="825435"/>
              </a:xfrm>
            </p:grpSpPr>
            <p:pic>
              <p:nvPicPr>
                <p:cNvPr id="24" name="Obrázok 2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071" y="6041435"/>
                  <a:ext cx="8592671" cy="816563"/>
                </a:xfrm>
                <a:prstGeom prst="rect">
                  <a:avLst/>
                </a:prstGeom>
              </p:spPr>
            </p:pic>
            <p:sp>
              <p:nvSpPr>
                <p:cNvPr id="25" name="Obdĺžnik 24"/>
                <p:cNvSpPr/>
                <p:nvPr/>
              </p:nvSpPr>
              <p:spPr>
                <a:xfrm>
                  <a:off x="9124935" y="6032564"/>
                  <a:ext cx="3067064" cy="825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13" y="6066299"/>
                <a:ext cx="1001563" cy="727656"/>
              </a:xfrm>
              <a:prstGeom prst="rect">
                <a:avLst/>
              </a:prstGeom>
            </p:spPr>
          </p:pic>
        </p:grpSp>
        <p:sp>
          <p:nvSpPr>
            <p:cNvPr id="20" name="Obdĺžnik 19"/>
            <p:cNvSpPr/>
            <p:nvPr/>
          </p:nvSpPr>
          <p:spPr>
            <a:xfrm>
              <a:off x="0" y="6031147"/>
              <a:ext cx="238701" cy="82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6" name="BlokTextu 35"/>
          <p:cNvSpPr txBox="1"/>
          <p:nvPr/>
        </p:nvSpPr>
        <p:spPr>
          <a:xfrm>
            <a:off x="4393144" y="1163008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6299130" y="1161661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 a obrázky</a:t>
            </a:r>
          </a:p>
        </p:txBody>
      </p:sp>
      <p:sp>
        <p:nvSpPr>
          <p:cNvPr id="38" name="BlokTextu 37"/>
          <p:cNvSpPr txBox="1"/>
          <p:nvPr/>
        </p:nvSpPr>
        <p:spPr>
          <a:xfrm>
            <a:off x="4500852" y="3207964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6367797" y="3210873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8450647" y="71520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8328310" y="2961152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8342431" y="4431974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43" name="image1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4407194" y="1554399"/>
            <a:ext cx="2227791" cy="811060"/>
          </a:xfrm>
          <a:prstGeom prst="rect">
            <a:avLst/>
          </a:prstGeom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359" y="2410375"/>
            <a:ext cx="1215041" cy="6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06" y="1609315"/>
            <a:ext cx="1353137" cy="9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00" y="5383662"/>
            <a:ext cx="373888" cy="373888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921" y="5045312"/>
            <a:ext cx="159391" cy="15939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70" y="4801422"/>
            <a:ext cx="405795" cy="52240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81" y="3622969"/>
            <a:ext cx="514120" cy="514120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76" y="4199828"/>
            <a:ext cx="684830" cy="684830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94" y="4856719"/>
            <a:ext cx="436054" cy="43605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42" y="3666155"/>
            <a:ext cx="467277" cy="467277"/>
          </a:xfrm>
          <a:prstGeom prst="rect">
            <a:avLst/>
          </a:prstGeom>
        </p:spPr>
      </p:pic>
      <p:pic>
        <p:nvPicPr>
          <p:cNvPr id="58" name="Picture 4" descr="VÃ½sledok vyhÄ¾adÃ¡vania obrÃ¡zkov pre dopyt vinegar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831" y="4538333"/>
            <a:ext cx="306082" cy="7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VÃ½sledok vyhÄ¾adÃ¡vania obrÃ¡zkov pre dopyt not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3083" y="3730319"/>
            <a:ext cx="873187" cy="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3035" y="3453871"/>
            <a:ext cx="1664563" cy="2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dĺžnik 60"/>
          <p:cNvSpPr/>
          <p:nvPr/>
        </p:nvSpPr>
        <p:spPr>
          <a:xfrm>
            <a:off x="6655138" y="3730320"/>
            <a:ext cx="633455" cy="1574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8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9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10</a:t>
            </a: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4CA70289-15C2-4AE6-8E34-1A8A1D41FC97}"/>
              </a:ext>
            </a:extLst>
          </p:cNvPr>
          <p:cNvGrpSpPr/>
          <p:nvPr/>
        </p:nvGrpSpPr>
        <p:grpSpPr>
          <a:xfrm>
            <a:off x="8355015" y="1075609"/>
            <a:ext cx="1949896" cy="1787479"/>
            <a:chOff x="8355015" y="1075609"/>
            <a:chExt cx="1949896" cy="1787479"/>
          </a:xfrm>
        </p:grpSpPr>
        <p:grpSp>
          <p:nvGrpSpPr>
            <p:cNvPr id="2" name="Skupina 1">
              <a:extLst>
                <a:ext uri="{FF2B5EF4-FFF2-40B4-BE49-F238E27FC236}">
                  <a16:creationId xmlns:a16="http://schemas.microsoft.com/office/drawing/2014/main" id="{D75CB21D-87FB-4462-B178-83050DC1265D}"/>
                </a:ext>
              </a:extLst>
            </p:cNvPr>
            <p:cNvGrpSpPr/>
            <p:nvPr/>
          </p:nvGrpSpPr>
          <p:grpSpPr>
            <a:xfrm>
              <a:off x="8355015" y="1075609"/>
              <a:ext cx="1949896" cy="1669636"/>
              <a:chOff x="8355015" y="1075609"/>
              <a:chExt cx="1949896" cy="1669636"/>
            </a:xfrm>
          </p:grpSpPr>
          <p:sp>
            <p:nvSpPr>
              <p:cNvPr id="63" name="Obdĺžnik 62"/>
              <p:cNvSpPr/>
              <p:nvPr/>
            </p:nvSpPr>
            <p:spPr>
              <a:xfrm>
                <a:off x="8355015" y="1075609"/>
                <a:ext cx="1898140" cy="377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kontrolná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čistá voda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    (pH ~7.0)</a:t>
                </a:r>
                <a:endParaRPr lang="sk-SK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Obdĺžnik 63"/>
              <p:cNvSpPr/>
              <p:nvPr/>
            </p:nvSpPr>
            <p:spPr>
              <a:xfrm>
                <a:off x="8360713" y="1768824"/>
                <a:ext cx="1930652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voda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(pH ~ 4.5)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bdĺžnik 64"/>
              <p:cNvSpPr/>
              <p:nvPr/>
            </p:nvSpPr>
            <p:spPr>
              <a:xfrm>
                <a:off x="8360275" y="2368026"/>
                <a:ext cx="1944636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voda (pH ~ 3.0)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6" name="Skupina 65"/>
            <p:cNvGrpSpPr/>
            <p:nvPr/>
          </p:nvGrpSpPr>
          <p:grpSpPr>
            <a:xfrm>
              <a:off x="9134532" y="2093557"/>
              <a:ext cx="854989" cy="217970"/>
              <a:chOff x="5128085" y="3569080"/>
              <a:chExt cx="2551249" cy="762323"/>
            </a:xfrm>
          </p:grpSpPr>
          <p:pic>
            <p:nvPicPr>
              <p:cNvPr id="67" name="Obrázok 66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2134" y="3569080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68" name="Obrázok 6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9" y="3574203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69" name="Obrázok 68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085" y="3574203"/>
                <a:ext cx="757200" cy="757200"/>
              </a:xfrm>
              <a:prstGeom prst="rect">
                <a:avLst/>
              </a:prstGeom>
            </p:spPr>
          </p:pic>
        </p:grpSp>
        <p:grpSp>
          <p:nvGrpSpPr>
            <p:cNvPr id="70" name="Skupina 69"/>
            <p:cNvGrpSpPr/>
            <p:nvPr/>
          </p:nvGrpSpPr>
          <p:grpSpPr>
            <a:xfrm>
              <a:off x="9206740" y="2717861"/>
              <a:ext cx="723476" cy="145227"/>
              <a:chOff x="5131848" y="5109688"/>
              <a:chExt cx="2551249" cy="762323"/>
            </a:xfrm>
          </p:grpSpPr>
          <p:pic>
            <p:nvPicPr>
              <p:cNvPr id="71" name="Obrázok 70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7" y="5109688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72" name="Obrázok 71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2" y="5114811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73" name="Obrázok 72"/>
              <p:cNvPicPr>
                <a:picLocks noChangeAspect="1"/>
              </p:cNvPicPr>
              <p:nvPr/>
            </p:nvPicPr>
            <p:blipFill>
              <a:blip r:embed="rId19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5114811"/>
                <a:ext cx="757200" cy="757200"/>
              </a:xfrm>
              <a:prstGeom prst="rect">
                <a:avLst/>
              </a:prstGeom>
            </p:spPr>
          </p:pic>
        </p:grpSp>
        <p:pic>
          <p:nvPicPr>
            <p:cNvPr id="74" name="Obrázok 7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43904" y="1344470"/>
              <a:ext cx="442188" cy="492334"/>
            </a:xfrm>
            <a:prstGeom prst="rect">
              <a:avLst/>
            </a:prstGeom>
          </p:spPr>
        </p:pic>
        <p:pic>
          <p:nvPicPr>
            <p:cNvPr id="75" name="Obrázok 74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69283" y="1338411"/>
              <a:ext cx="442188" cy="482205"/>
            </a:xfrm>
            <a:prstGeom prst="rect">
              <a:avLst/>
            </a:prstGeom>
          </p:spPr>
        </p:pic>
        <p:pic>
          <p:nvPicPr>
            <p:cNvPr id="76" name="Obrázok 75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42728" y="1346330"/>
              <a:ext cx="442188" cy="476506"/>
            </a:xfrm>
            <a:prstGeom prst="rect">
              <a:avLst/>
            </a:prstGeom>
          </p:spPr>
        </p:pic>
      </p:grpSp>
      <p:sp>
        <p:nvSpPr>
          <p:cNvPr id="79" name="Obdĺžnik 78">
            <a:extLst>
              <a:ext uri="{FF2B5EF4-FFF2-40B4-BE49-F238E27FC236}">
                <a16:creationId xmlns:a16="http://schemas.microsoft.com/office/drawing/2014/main" id="{C69B7BDE-7C35-48F6-B56D-416ACF677ED7}"/>
              </a:ext>
            </a:extLst>
          </p:cNvPr>
          <p:cNvSpPr/>
          <p:nvPr/>
        </p:nvSpPr>
        <p:spPr>
          <a:xfrm>
            <a:off x="8247636" y="4795078"/>
            <a:ext cx="1960226" cy="6090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3"/>
              </a:rPr>
              <a:t>www.vedahrou.sk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7FE84E2-C020-4699-BB67-DC2B5F7AF087}"/>
              </a:ext>
            </a:extLst>
          </p:cNvPr>
          <p:cNvGrpSpPr/>
          <p:nvPr/>
        </p:nvGrpSpPr>
        <p:grpSpPr>
          <a:xfrm>
            <a:off x="5747902" y="2526223"/>
            <a:ext cx="2319756" cy="621912"/>
            <a:chOff x="5747902" y="2526223"/>
            <a:chExt cx="2319756" cy="621912"/>
          </a:xfrm>
        </p:grpSpPr>
        <p:pic>
          <p:nvPicPr>
            <p:cNvPr id="81" name="Picture 4" descr="SÃºvisiaci obrÃ¡zok">
              <a:extLst>
                <a:ext uri="{FF2B5EF4-FFF2-40B4-BE49-F238E27FC236}">
                  <a16:creationId xmlns:a16="http://schemas.microsoft.com/office/drawing/2014/main" id="{DA3A4E6D-F7E3-4BA8-A789-79E25B3EF1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747902" y="2526223"/>
              <a:ext cx="2319756" cy="6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BlokTextu 81">
              <a:extLst>
                <a:ext uri="{FF2B5EF4-FFF2-40B4-BE49-F238E27FC236}">
                  <a16:creationId xmlns:a16="http://schemas.microsoft.com/office/drawing/2014/main" id="{38327648-1B74-4A42-903C-FF22BB9A6096}"/>
                </a:ext>
              </a:extLst>
            </p:cNvPr>
            <p:cNvSpPr txBox="1"/>
            <p:nvPr/>
          </p:nvSpPr>
          <p:spPr>
            <a:xfrm>
              <a:off x="7536361" y="2940580"/>
              <a:ext cx="359176" cy="184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83" name="BlokTextu 82">
              <a:extLst>
                <a:ext uri="{FF2B5EF4-FFF2-40B4-BE49-F238E27FC236}">
                  <a16:creationId xmlns:a16="http://schemas.microsoft.com/office/drawing/2014/main" id="{765A27FA-B3B4-498C-9D84-E0A16C1983ED}"/>
                </a:ext>
              </a:extLst>
            </p:cNvPr>
            <p:cNvSpPr txBox="1"/>
            <p:nvPr/>
          </p:nvSpPr>
          <p:spPr>
            <a:xfrm>
              <a:off x="6661504" y="2943388"/>
              <a:ext cx="435720" cy="18466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84" name="BlokTextu 83">
              <a:extLst>
                <a:ext uri="{FF2B5EF4-FFF2-40B4-BE49-F238E27FC236}">
                  <a16:creationId xmlns:a16="http://schemas.microsoft.com/office/drawing/2014/main" id="{70DA4499-1A29-4563-A284-B28E89CC5FDC}"/>
                </a:ext>
              </a:extLst>
            </p:cNvPr>
            <p:cNvSpPr txBox="1"/>
            <p:nvPr/>
          </p:nvSpPr>
          <p:spPr>
            <a:xfrm>
              <a:off x="5874820" y="2946025"/>
              <a:ext cx="435720" cy="184666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sp>
        <p:nvSpPr>
          <p:cNvPr id="85" name="Obdĺžnik 84">
            <a:extLst>
              <a:ext uri="{FF2B5EF4-FFF2-40B4-BE49-F238E27FC236}">
                <a16:creationId xmlns:a16="http://schemas.microsoft.com/office/drawing/2014/main" id="{FD525DA1-0590-4ABE-A03C-4D2D6C0ED487}"/>
              </a:ext>
            </a:extLst>
          </p:cNvPr>
          <p:cNvSpPr/>
          <p:nvPr/>
        </p:nvSpPr>
        <p:spPr>
          <a:xfrm>
            <a:off x="8263500" y="3299586"/>
            <a:ext cx="2021554" cy="111774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Hypotéza sa potvrdila.</a:t>
            </a: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9F1B8C16-1565-4F35-AF19-633EC37D4C3A}"/>
              </a:ext>
            </a:extLst>
          </p:cNvPr>
          <p:cNvGrpSpPr/>
          <p:nvPr/>
        </p:nvGrpSpPr>
        <p:grpSpPr>
          <a:xfrm>
            <a:off x="1916657" y="803959"/>
            <a:ext cx="2443843" cy="4894199"/>
            <a:chOff x="1916657" y="803959"/>
            <a:chExt cx="2443843" cy="4894199"/>
          </a:xfrm>
        </p:grpSpPr>
        <p:sp>
          <p:nvSpPr>
            <p:cNvPr id="96" name="BlokTextu 95">
              <a:extLst>
                <a:ext uri="{FF2B5EF4-FFF2-40B4-BE49-F238E27FC236}">
                  <a16:creationId xmlns:a16="http://schemas.microsoft.com/office/drawing/2014/main" id="{F00200CA-0559-4B60-8AD3-04E4C5435333}"/>
                </a:ext>
              </a:extLst>
            </p:cNvPr>
            <p:cNvSpPr txBox="1"/>
            <p:nvPr/>
          </p:nvSpPr>
          <p:spPr>
            <a:xfrm>
              <a:off x="2458094" y="803959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97" name="Picture 6" descr="VÃ½sledok vyhÄ¾adÃ¡vania obrÃ¡zkov pre dopyt garden man vector">
              <a:extLst>
                <a:ext uri="{FF2B5EF4-FFF2-40B4-BE49-F238E27FC236}">
                  <a16:creationId xmlns:a16="http://schemas.microsoft.com/office/drawing/2014/main" id="{98577EFC-0F3F-45DC-A400-605D56B9231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261847" y="1386661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8" name="BlokTextu 97">
              <a:extLst>
                <a:ext uri="{FF2B5EF4-FFF2-40B4-BE49-F238E27FC236}">
                  <a16:creationId xmlns:a16="http://schemas.microsoft.com/office/drawing/2014/main" id="{6567957D-B20E-4E03-91E7-B6E849DC2DD0}"/>
                </a:ext>
              </a:extLst>
            </p:cNvPr>
            <p:cNvSpPr txBox="1"/>
            <p:nvPr/>
          </p:nvSpPr>
          <p:spPr>
            <a:xfrm>
              <a:off x="2594483" y="2546153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99" name="Picture 2" descr="SÃºvisiaci obrÃ¡zok">
              <a:extLst>
                <a:ext uri="{FF2B5EF4-FFF2-40B4-BE49-F238E27FC236}">
                  <a16:creationId xmlns:a16="http://schemas.microsoft.com/office/drawing/2014/main" id="{CC08C610-CEB0-4A20-9F7F-3FA5062B71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1916657" y="2999758"/>
              <a:ext cx="1615185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0" name="BlokTextu 99">
              <a:extLst>
                <a:ext uri="{FF2B5EF4-FFF2-40B4-BE49-F238E27FC236}">
                  <a16:creationId xmlns:a16="http://schemas.microsoft.com/office/drawing/2014/main" id="{615FAEC3-EBFC-40E3-9656-CB2BD7E8BEF5}"/>
                </a:ext>
              </a:extLst>
            </p:cNvPr>
            <p:cNvSpPr txBox="1"/>
            <p:nvPr/>
          </p:nvSpPr>
          <p:spPr>
            <a:xfrm>
              <a:off x="3448144" y="2999758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101" name="BlokTextu 100">
              <a:extLst>
                <a:ext uri="{FF2B5EF4-FFF2-40B4-BE49-F238E27FC236}">
                  <a16:creationId xmlns:a16="http://schemas.microsoft.com/office/drawing/2014/main" id="{70EC5999-3A27-48E6-B3C0-87D82118E933}"/>
                </a:ext>
              </a:extLst>
            </p:cNvPr>
            <p:cNvSpPr txBox="1"/>
            <p:nvPr/>
          </p:nvSpPr>
          <p:spPr>
            <a:xfrm>
              <a:off x="2594483" y="4002250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102" name="Obdĺžnik 101">
              <a:extLst>
                <a:ext uri="{FF2B5EF4-FFF2-40B4-BE49-F238E27FC236}">
                  <a16:creationId xmlns:a16="http://schemas.microsoft.com/office/drawing/2014/main" id="{4381FB22-C4B8-4DD0-9124-95582B139E09}"/>
                </a:ext>
              </a:extLst>
            </p:cNvPr>
            <p:cNvSpPr/>
            <p:nvPr/>
          </p:nvSpPr>
          <p:spPr>
            <a:xfrm>
              <a:off x="2229049" y="4431786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BlokTextu 102">
              <a:extLst>
                <a:ext uri="{FF2B5EF4-FFF2-40B4-BE49-F238E27FC236}">
                  <a16:creationId xmlns:a16="http://schemas.microsoft.com/office/drawing/2014/main" id="{30E2BA91-99E0-4939-A6B8-B2B38D6DFBC9}"/>
                </a:ext>
              </a:extLst>
            </p:cNvPr>
            <p:cNvSpPr txBox="1"/>
            <p:nvPr/>
          </p:nvSpPr>
          <p:spPr>
            <a:xfrm>
              <a:off x="2229049" y="1229214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6" name="Voľný tvar: obrazec 85">
            <a:extLst>
              <a:ext uri="{FF2B5EF4-FFF2-40B4-BE49-F238E27FC236}">
                <a16:creationId xmlns:a16="http://schemas.microsoft.com/office/drawing/2014/main" id="{A002D4DE-8F42-4137-8FA2-218BC85A1CDB}"/>
              </a:ext>
            </a:extLst>
          </p:cNvPr>
          <p:cNvSpPr/>
          <p:nvPr/>
        </p:nvSpPr>
        <p:spPr>
          <a:xfrm>
            <a:off x="-27571" y="20327"/>
            <a:ext cx="12236824" cy="6014798"/>
          </a:xfrm>
          <a:custGeom>
            <a:avLst/>
            <a:gdLst>
              <a:gd name="connsiteX0" fmla="*/ 8448388 w 12236824"/>
              <a:gd name="connsiteY0" fmla="*/ 2884707 h 6014798"/>
              <a:gd name="connsiteX1" fmla="*/ 8190741 w 12236824"/>
              <a:gd name="connsiteY1" fmla="*/ 3142354 h 6014798"/>
              <a:gd name="connsiteX2" fmla="*/ 8190741 w 12236824"/>
              <a:gd name="connsiteY2" fmla="*/ 4172909 h 6014798"/>
              <a:gd name="connsiteX3" fmla="*/ 8448388 w 12236824"/>
              <a:gd name="connsiteY3" fmla="*/ 4430556 h 6014798"/>
              <a:gd name="connsiteX4" fmla="*/ 10034539 w 12236824"/>
              <a:gd name="connsiteY4" fmla="*/ 4430556 h 6014798"/>
              <a:gd name="connsiteX5" fmla="*/ 10292186 w 12236824"/>
              <a:gd name="connsiteY5" fmla="*/ 4172909 h 6014798"/>
              <a:gd name="connsiteX6" fmla="*/ 10292186 w 12236824"/>
              <a:gd name="connsiteY6" fmla="*/ 3142354 h 6014798"/>
              <a:gd name="connsiteX7" fmla="*/ 10034539 w 12236824"/>
              <a:gd name="connsiteY7" fmla="*/ 2884707 h 6014798"/>
              <a:gd name="connsiteX8" fmla="*/ 0 w 12236824"/>
              <a:gd name="connsiteY8" fmla="*/ 0 h 6014798"/>
              <a:gd name="connsiteX9" fmla="*/ 12236824 w 12236824"/>
              <a:gd name="connsiteY9" fmla="*/ 0 h 6014798"/>
              <a:gd name="connsiteX10" fmla="*/ 12236824 w 12236824"/>
              <a:gd name="connsiteY10" fmla="*/ 6014798 h 6014798"/>
              <a:gd name="connsiteX11" fmla="*/ 0 w 12236824"/>
              <a:gd name="connsiteY11" fmla="*/ 6014798 h 601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36824" h="6014798">
                <a:moveTo>
                  <a:pt x="8448388" y="2884707"/>
                </a:moveTo>
                <a:cubicBezTo>
                  <a:pt x="8306093" y="2884707"/>
                  <a:pt x="8190741" y="3000059"/>
                  <a:pt x="8190741" y="3142354"/>
                </a:cubicBezTo>
                <a:lnTo>
                  <a:pt x="8190741" y="4172909"/>
                </a:lnTo>
                <a:cubicBezTo>
                  <a:pt x="8190741" y="4315204"/>
                  <a:pt x="8306093" y="4430556"/>
                  <a:pt x="8448388" y="4430556"/>
                </a:cubicBezTo>
                <a:lnTo>
                  <a:pt x="10034539" y="4430556"/>
                </a:lnTo>
                <a:cubicBezTo>
                  <a:pt x="10176834" y="4430556"/>
                  <a:pt x="10292186" y="4315204"/>
                  <a:pt x="10292186" y="4172909"/>
                </a:cubicBezTo>
                <a:lnTo>
                  <a:pt x="10292186" y="3142354"/>
                </a:lnTo>
                <a:cubicBezTo>
                  <a:pt x="10292186" y="3000059"/>
                  <a:pt x="10176834" y="2884707"/>
                  <a:pt x="10034539" y="2884707"/>
                </a:cubicBezTo>
                <a:close/>
                <a:moveTo>
                  <a:pt x="0" y="0"/>
                </a:moveTo>
                <a:lnTo>
                  <a:pt x="12236824" y="0"/>
                </a:lnTo>
                <a:lnTo>
                  <a:pt x="12236824" y="6014798"/>
                </a:lnTo>
                <a:lnTo>
                  <a:pt x="0" y="6014798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2089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dĺžnik 26"/>
          <p:cNvSpPr/>
          <p:nvPr/>
        </p:nvSpPr>
        <p:spPr>
          <a:xfrm>
            <a:off x="-1" y="-12383"/>
            <a:ext cx="9042401" cy="6899193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37851" y="179865"/>
            <a:ext cx="9099363" cy="830997"/>
          </a:xfrm>
          <a:prstGeom prst="rect">
            <a:avLst/>
          </a:prstGeom>
          <a:solidFill>
            <a:srgbClr val="FBFBFB"/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2"/>
          <a:stretch/>
        </p:blipFill>
        <p:spPr>
          <a:xfrm>
            <a:off x="10555705" y="0"/>
            <a:ext cx="1682773" cy="601582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141" y="694575"/>
            <a:ext cx="8626433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894761" y="1705437"/>
            <a:ext cx="7710486" cy="32825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www.zones.sk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časopis </a:t>
            </a:r>
            <a:r>
              <a:rPr lang="sk-SK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Quark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február 2019, jún 2018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Ako vyhrať vedeckú súťaž pre mladých vedcov a ich rodičov Kolektív autorov: Jozef </a:t>
            </a:r>
            <a:r>
              <a:rPr lang="sk-SK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  <a:p>
            <a:pPr marL="342900" indent="-342900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sk-SK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Mgr.Ivan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Bela, interview, jún 2018</a:t>
            </a: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5999EC6C-43B6-48CB-8A35-AFC3619AC4BC}"/>
              </a:ext>
            </a:extLst>
          </p:cNvPr>
          <p:cNvSpPr/>
          <p:nvPr/>
        </p:nvSpPr>
        <p:spPr>
          <a:xfrm>
            <a:off x="9645004" y="-12383"/>
            <a:ext cx="80066" cy="3108111"/>
          </a:xfrm>
          <a:prstGeom prst="rect">
            <a:avLst/>
          </a:prstGeom>
          <a:solidFill>
            <a:srgbClr val="EA5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302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9" name="Obrázo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-2" y="442742"/>
              <a:ext cx="12192001" cy="52425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Obdĺžnik 7"/>
          <p:cNvSpPr/>
          <p:nvPr/>
        </p:nvSpPr>
        <p:spPr>
          <a:xfrm>
            <a:off x="4308479" y="565104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47555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4"/>
          <p:cNvSpPr/>
          <p:nvPr/>
        </p:nvSpPr>
        <p:spPr>
          <a:xfrm>
            <a:off x="2216060" y="168961"/>
            <a:ext cx="2092419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011983" y="444159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4"/>
          <p:cNvSpPr/>
          <p:nvPr/>
        </p:nvSpPr>
        <p:spPr>
          <a:xfrm flipH="1">
            <a:off x="8199765" y="168960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110741" y="444159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4286068" y="155004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284415" y="200804"/>
            <a:ext cx="3915350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0" y="5686689"/>
            <a:ext cx="12236824" cy="1171309"/>
            <a:chOff x="0" y="5686689"/>
            <a:chExt cx="12236824" cy="1171309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824" y="5686689"/>
              <a:ext cx="12192000" cy="1169894"/>
              <a:chOff x="1" y="5688105"/>
              <a:chExt cx="12192000" cy="1169894"/>
            </a:xfrm>
          </p:grpSpPr>
          <p:sp>
            <p:nvSpPr>
              <p:cNvPr id="21" name="Obdĺžnik 20"/>
              <p:cNvSpPr/>
              <p:nvPr/>
            </p:nvSpPr>
            <p:spPr>
              <a:xfrm>
                <a:off x="1" y="5688105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dir="6000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363071" y="6032564"/>
                <a:ext cx="11828928" cy="825435"/>
                <a:chOff x="363071" y="6032564"/>
                <a:chExt cx="11828928" cy="825435"/>
              </a:xfrm>
            </p:grpSpPr>
            <p:pic>
              <p:nvPicPr>
                <p:cNvPr id="24" name="Obrázok 2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071" y="6041435"/>
                  <a:ext cx="8592671" cy="816563"/>
                </a:xfrm>
                <a:prstGeom prst="rect">
                  <a:avLst/>
                </a:prstGeom>
              </p:spPr>
            </p:pic>
            <p:sp>
              <p:nvSpPr>
                <p:cNvPr id="25" name="Obdĺžnik 24"/>
                <p:cNvSpPr/>
                <p:nvPr/>
              </p:nvSpPr>
              <p:spPr>
                <a:xfrm>
                  <a:off x="9124935" y="6032564"/>
                  <a:ext cx="3067064" cy="825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13" y="6066299"/>
                <a:ext cx="1001563" cy="727656"/>
              </a:xfrm>
              <a:prstGeom prst="rect">
                <a:avLst/>
              </a:prstGeom>
            </p:spPr>
          </p:pic>
        </p:grpSp>
        <p:sp>
          <p:nvSpPr>
            <p:cNvPr id="20" name="Obdĺžnik 19"/>
            <p:cNvSpPr/>
            <p:nvPr/>
          </p:nvSpPr>
          <p:spPr>
            <a:xfrm>
              <a:off x="0" y="6031147"/>
              <a:ext cx="238701" cy="82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6" name="BlokTextu 35"/>
          <p:cNvSpPr txBox="1"/>
          <p:nvPr/>
        </p:nvSpPr>
        <p:spPr>
          <a:xfrm>
            <a:off x="4393144" y="1163008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6299130" y="1161661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Grafy, </a:t>
            </a:r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obrázky</a:t>
            </a:r>
            <a:endParaRPr lang="sk-SK" sz="16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Gungsuh" panose="02030600000101010101" pitchFamily="18" charset="-127"/>
            </a:endParaRPr>
          </a:p>
        </p:txBody>
      </p:sp>
      <p:sp>
        <p:nvSpPr>
          <p:cNvPr id="38" name="BlokTextu 37"/>
          <p:cNvSpPr txBox="1"/>
          <p:nvPr/>
        </p:nvSpPr>
        <p:spPr>
          <a:xfrm>
            <a:off x="4500852" y="3207964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6367797" y="3210873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8450647" y="71520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8328310" y="2961152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8342431" y="4332657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43" name="image1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4407194" y="1554399"/>
            <a:ext cx="2227791" cy="811060"/>
          </a:xfrm>
          <a:prstGeom prst="rect">
            <a:avLst/>
          </a:prstGeom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359" y="2410375"/>
            <a:ext cx="1215041" cy="6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06" y="1609315"/>
            <a:ext cx="1353137" cy="9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00" y="5383662"/>
            <a:ext cx="373888" cy="373888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921" y="5045312"/>
            <a:ext cx="159391" cy="15939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70" y="4801422"/>
            <a:ext cx="405795" cy="52240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81" y="3622969"/>
            <a:ext cx="514120" cy="514120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76" y="4199828"/>
            <a:ext cx="684830" cy="684830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94" y="4856719"/>
            <a:ext cx="436054" cy="43605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42" y="3666155"/>
            <a:ext cx="467277" cy="467277"/>
          </a:xfrm>
          <a:prstGeom prst="rect">
            <a:avLst/>
          </a:prstGeom>
        </p:spPr>
      </p:pic>
      <p:pic>
        <p:nvPicPr>
          <p:cNvPr id="58" name="Picture 4" descr="VÃ½sledok vyhÄ¾adÃ¡vania obrÃ¡zkov pre dopyt vinegar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831" y="4538333"/>
            <a:ext cx="306082" cy="7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VÃ½sledok vyhÄ¾adÃ¡vania obrÃ¡zkov pre dopyt not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3083" y="3730319"/>
            <a:ext cx="873187" cy="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3035" y="3453871"/>
            <a:ext cx="1664563" cy="2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dĺžnik 60"/>
          <p:cNvSpPr/>
          <p:nvPr/>
        </p:nvSpPr>
        <p:spPr>
          <a:xfrm>
            <a:off x="6655138" y="3730320"/>
            <a:ext cx="633455" cy="1574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8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9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10</a:t>
            </a:r>
          </a:p>
        </p:txBody>
      </p:sp>
      <p:sp>
        <p:nvSpPr>
          <p:cNvPr id="79" name="Obdĺžnik 78">
            <a:extLst>
              <a:ext uri="{FF2B5EF4-FFF2-40B4-BE49-F238E27FC236}">
                <a16:creationId xmlns:a16="http://schemas.microsoft.com/office/drawing/2014/main" id="{34543719-55E2-4B32-9B9C-EA1169D1AF95}"/>
              </a:ext>
            </a:extLst>
          </p:cNvPr>
          <p:cNvSpPr/>
          <p:nvPr/>
        </p:nvSpPr>
        <p:spPr>
          <a:xfrm>
            <a:off x="8247636" y="4695761"/>
            <a:ext cx="1960226" cy="6090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www.vedahrou.sk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FE937D25-C403-4F30-B9D7-FF4F172181AE}"/>
              </a:ext>
            </a:extLst>
          </p:cNvPr>
          <p:cNvGrpSpPr/>
          <p:nvPr/>
        </p:nvGrpSpPr>
        <p:grpSpPr>
          <a:xfrm>
            <a:off x="5747902" y="2526223"/>
            <a:ext cx="2319756" cy="621912"/>
            <a:chOff x="5747902" y="2526223"/>
            <a:chExt cx="2319756" cy="621912"/>
          </a:xfrm>
        </p:grpSpPr>
        <p:pic>
          <p:nvPicPr>
            <p:cNvPr id="81" name="Picture 4" descr="SÃºvisiaci obrÃ¡zok">
              <a:extLst>
                <a:ext uri="{FF2B5EF4-FFF2-40B4-BE49-F238E27FC236}">
                  <a16:creationId xmlns:a16="http://schemas.microsoft.com/office/drawing/2014/main" id="{190FEA3F-8BF3-4D5D-9126-80DD6B5C57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747902" y="2526223"/>
              <a:ext cx="2319756" cy="6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BlokTextu 81">
              <a:extLst>
                <a:ext uri="{FF2B5EF4-FFF2-40B4-BE49-F238E27FC236}">
                  <a16:creationId xmlns:a16="http://schemas.microsoft.com/office/drawing/2014/main" id="{77A20C75-DAEA-4C43-BC47-00EFC4D6D549}"/>
                </a:ext>
              </a:extLst>
            </p:cNvPr>
            <p:cNvSpPr txBox="1"/>
            <p:nvPr/>
          </p:nvSpPr>
          <p:spPr>
            <a:xfrm>
              <a:off x="7536361" y="2940580"/>
              <a:ext cx="359176" cy="184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83" name="BlokTextu 82">
              <a:extLst>
                <a:ext uri="{FF2B5EF4-FFF2-40B4-BE49-F238E27FC236}">
                  <a16:creationId xmlns:a16="http://schemas.microsoft.com/office/drawing/2014/main" id="{088AB3BF-DF18-432D-AF43-E2858ACD8794}"/>
                </a:ext>
              </a:extLst>
            </p:cNvPr>
            <p:cNvSpPr txBox="1"/>
            <p:nvPr/>
          </p:nvSpPr>
          <p:spPr>
            <a:xfrm>
              <a:off x="6661504" y="2943388"/>
              <a:ext cx="435720" cy="18466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84" name="BlokTextu 83">
              <a:extLst>
                <a:ext uri="{FF2B5EF4-FFF2-40B4-BE49-F238E27FC236}">
                  <a16:creationId xmlns:a16="http://schemas.microsoft.com/office/drawing/2014/main" id="{74C5A841-60BC-44AB-BCB9-584E81095872}"/>
                </a:ext>
              </a:extLst>
            </p:cNvPr>
            <p:cNvSpPr txBox="1"/>
            <p:nvPr/>
          </p:nvSpPr>
          <p:spPr>
            <a:xfrm>
              <a:off x="5874820" y="2946025"/>
              <a:ext cx="435720" cy="184666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6187D4B0-F000-4F4D-A610-B4ACBBBEE722}"/>
              </a:ext>
            </a:extLst>
          </p:cNvPr>
          <p:cNvGrpSpPr/>
          <p:nvPr/>
        </p:nvGrpSpPr>
        <p:grpSpPr>
          <a:xfrm>
            <a:off x="8344382" y="1075609"/>
            <a:ext cx="1949896" cy="1787479"/>
            <a:chOff x="8355015" y="1075609"/>
            <a:chExt cx="1949896" cy="1787479"/>
          </a:xfrm>
        </p:grpSpPr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22887523-AF33-43BF-912B-FAFBE333FA57}"/>
                </a:ext>
              </a:extLst>
            </p:cNvPr>
            <p:cNvGrpSpPr/>
            <p:nvPr/>
          </p:nvGrpSpPr>
          <p:grpSpPr>
            <a:xfrm>
              <a:off x="8355015" y="1075609"/>
              <a:ext cx="1949896" cy="1669636"/>
              <a:chOff x="8355015" y="1075609"/>
              <a:chExt cx="1949896" cy="1669636"/>
            </a:xfrm>
          </p:grpSpPr>
          <p:sp>
            <p:nvSpPr>
              <p:cNvPr id="98" name="Obdĺžnik 97">
                <a:extLst>
                  <a:ext uri="{FF2B5EF4-FFF2-40B4-BE49-F238E27FC236}">
                    <a16:creationId xmlns:a16="http://schemas.microsoft.com/office/drawing/2014/main" id="{D9F5C7D7-9EE6-4136-9BD8-4AEAD165EB22}"/>
                  </a:ext>
                </a:extLst>
              </p:cNvPr>
              <p:cNvSpPr/>
              <p:nvPr/>
            </p:nvSpPr>
            <p:spPr>
              <a:xfrm>
                <a:off x="8355015" y="1075609"/>
                <a:ext cx="1898140" cy="377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kontrolná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čistá voda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    (pH ~7.0)</a:t>
                </a:r>
                <a:endParaRPr lang="sk-SK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Obdĺžnik 98">
                <a:extLst>
                  <a:ext uri="{FF2B5EF4-FFF2-40B4-BE49-F238E27FC236}">
                    <a16:creationId xmlns:a16="http://schemas.microsoft.com/office/drawing/2014/main" id="{39D34829-73DF-4A68-B75E-33E6615AEE7B}"/>
                  </a:ext>
                </a:extLst>
              </p:cNvPr>
              <p:cNvSpPr/>
              <p:nvPr/>
            </p:nvSpPr>
            <p:spPr>
              <a:xfrm>
                <a:off x="8360713" y="1768824"/>
                <a:ext cx="1930652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voda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(pH ~ 4.5)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Obdĺžnik 99">
                <a:extLst>
                  <a:ext uri="{FF2B5EF4-FFF2-40B4-BE49-F238E27FC236}">
                    <a16:creationId xmlns:a16="http://schemas.microsoft.com/office/drawing/2014/main" id="{38C7E595-80EB-42BF-87A2-67FFF9163408}"/>
                  </a:ext>
                </a:extLst>
              </p:cNvPr>
              <p:cNvSpPr/>
              <p:nvPr/>
            </p:nvSpPr>
            <p:spPr>
              <a:xfrm>
                <a:off x="8360275" y="2368026"/>
                <a:ext cx="1944636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voda (pH ~ 3.0)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049C7FC1-3775-4E97-8B13-ADE0335EB04C}"/>
                </a:ext>
              </a:extLst>
            </p:cNvPr>
            <p:cNvGrpSpPr/>
            <p:nvPr/>
          </p:nvGrpSpPr>
          <p:grpSpPr>
            <a:xfrm>
              <a:off x="9134532" y="2093557"/>
              <a:ext cx="854989" cy="217970"/>
              <a:chOff x="5128085" y="3569080"/>
              <a:chExt cx="2551249" cy="762323"/>
            </a:xfrm>
          </p:grpSpPr>
          <p:pic>
            <p:nvPicPr>
              <p:cNvPr id="95" name="Obrázok 94">
                <a:extLst>
                  <a:ext uri="{FF2B5EF4-FFF2-40B4-BE49-F238E27FC236}">
                    <a16:creationId xmlns:a16="http://schemas.microsoft.com/office/drawing/2014/main" id="{6716FBCE-9EAA-45ED-ACB3-4869D22B3A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2134" y="3569080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6" name="Obrázok 95">
                <a:extLst>
                  <a:ext uri="{FF2B5EF4-FFF2-40B4-BE49-F238E27FC236}">
                    <a16:creationId xmlns:a16="http://schemas.microsoft.com/office/drawing/2014/main" id="{5FE96E2F-C5BA-486B-B2D5-ADE0901919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9" y="3574203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7" name="Obrázok 96">
                <a:extLst>
                  <a:ext uri="{FF2B5EF4-FFF2-40B4-BE49-F238E27FC236}">
                    <a16:creationId xmlns:a16="http://schemas.microsoft.com/office/drawing/2014/main" id="{4937B672-CF6C-4D4D-A3A9-1F8F1248ED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085" y="3574203"/>
                <a:ext cx="757200" cy="757200"/>
              </a:xfrm>
              <a:prstGeom prst="rect">
                <a:avLst/>
              </a:prstGeom>
            </p:spPr>
          </p:pic>
        </p:grpSp>
        <p:grpSp>
          <p:nvGrpSpPr>
            <p:cNvPr id="88" name="Skupina 87">
              <a:extLst>
                <a:ext uri="{FF2B5EF4-FFF2-40B4-BE49-F238E27FC236}">
                  <a16:creationId xmlns:a16="http://schemas.microsoft.com/office/drawing/2014/main" id="{0625EB24-7FA3-4935-A264-1874044B3326}"/>
                </a:ext>
              </a:extLst>
            </p:cNvPr>
            <p:cNvGrpSpPr/>
            <p:nvPr/>
          </p:nvGrpSpPr>
          <p:grpSpPr>
            <a:xfrm>
              <a:off x="9206740" y="2717861"/>
              <a:ext cx="723476" cy="145227"/>
              <a:chOff x="5131848" y="5109688"/>
              <a:chExt cx="2551249" cy="762323"/>
            </a:xfrm>
          </p:grpSpPr>
          <p:pic>
            <p:nvPicPr>
              <p:cNvPr id="92" name="Obrázok 91">
                <a:extLst>
                  <a:ext uri="{FF2B5EF4-FFF2-40B4-BE49-F238E27FC236}">
                    <a16:creationId xmlns:a16="http://schemas.microsoft.com/office/drawing/2014/main" id="{C440B6B2-B648-4D84-B38C-E0E906174D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7" y="5109688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3" name="Obrázok 92">
                <a:extLst>
                  <a:ext uri="{FF2B5EF4-FFF2-40B4-BE49-F238E27FC236}">
                    <a16:creationId xmlns:a16="http://schemas.microsoft.com/office/drawing/2014/main" id="{4026F8A4-725B-46AA-A684-EABD82458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2" y="5114811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4" name="Obrázok 93">
                <a:extLst>
                  <a:ext uri="{FF2B5EF4-FFF2-40B4-BE49-F238E27FC236}">
                    <a16:creationId xmlns:a16="http://schemas.microsoft.com/office/drawing/2014/main" id="{10F980F8-9DA1-461B-AF14-4C1C9CA948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5114811"/>
                <a:ext cx="757200" cy="757200"/>
              </a:xfrm>
              <a:prstGeom prst="rect">
                <a:avLst/>
              </a:prstGeom>
            </p:spPr>
          </p:pic>
        </p:grpSp>
        <p:pic>
          <p:nvPicPr>
            <p:cNvPr id="89" name="Obrázok 88">
              <a:extLst>
                <a:ext uri="{FF2B5EF4-FFF2-40B4-BE49-F238E27FC236}">
                  <a16:creationId xmlns:a16="http://schemas.microsoft.com/office/drawing/2014/main" id="{9CFA01E6-5665-4E50-B064-9AB1611F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43904" y="1344470"/>
              <a:ext cx="442188" cy="492334"/>
            </a:xfrm>
            <a:prstGeom prst="rect">
              <a:avLst/>
            </a:prstGeom>
          </p:spPr>
        </p:pic>
        <p:pic>
          <p:nvPicPr>
            <p:cNvPr id="90" name="Obrázok 89">
              <a:extLst>
                <a:ext uri="{FF2B5EF4-FFF2-40B4-BE49-F238E27FC236}">
                  <a16:creationId xmlns:a16="http://schemas.microsoft.com/office/drawing/2014/main" id="{73F5190F-3C3E-41A4-A232-6C6C4F13B0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69283" y="1338411"/>
              <a:ext cx="442188" cy="482205"/>
            </a:xfrm>
            <a:prstGeom prst="rect">
              <a:avLst/>
            </a:prstGeom>
          </p:spPr>
        </p:pic>
        <p:pic>
          <p:nvPicPr>
            <p:cNvPr id="91" name="Obrázok 90">
              <a:extLst>
                <a:ext uri="{FF2B5EF4-FFF2-40B4-BE49-F238E27FC236}">
                  <a16:creationId xmlns:a16="http://schemas.microsoft.com/office/drawing/2014/main" id="{0420607D-2587-4A86-99B4-2E0CFEC62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42728" y="1346330"/>
              <a:ext cx="442188" cy="476506"/>
            </a:xfrm>
            <a:prstGeom prst="rect">
              <a:avLst/>
            </a:prstGeom>
          </p:spPr>
        </p:pic>
      </p:grpSp>
      <p:sp>
        <p:nvSpPr>
          <p:cNvPr id="101" name="Obdĺžnik 100">
            <a:extLst>
              <a:ext uri="{FF2B5EF4-FFF2-40B4-BE49-F238E27FC236}">
                <a16:creationId xmlns:a16="http://schemas.microsoft.com/office/drawing/2014/main" id="{AB0F1A48-BA27-4970-9A27-312DF357E308}"/>
              </a:ext>
            </a:extLst>
          </p:cNvPr>
          <p:cNvSpPr/>
          <p:nvPr/>
        </p:nvSpPr>
        <p:spPr>
          <a:xfrm>
            <a:off x="8263500" y="3299586"/>
            <a:ext cx="2021554" cy="9695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</a:t>
            </a: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Skupina 110">
            <a:extLst>
              <a:ext uri="{FF2B5EF4-FFF2-40B4-BE49-F238E27FC236}">
                <a16:creationId xmlns:a16="http://schemas.microsoft.com/office/drawing/2014/main" id="{EFDDA15B-A524-409E-8118-C1149927238A}"/>
              </a:ext>
            </a:extLst>
          </p:cNvPr>
          <p:cNvGrpSpPr/>
          <p:nvPr/>
        </p:nvGrpSpPr>
        <p:grpSpPr>
          <a:xfrm>
            <a:off x="1916657" y="803959"/>
            <a:ext cx="2443843" cy="4894199"/>
            <a:chOff x="1916657" y="803959"/>
            <a:chExt cx="2443843" cy="4894199"/>
          </a:xfrm>
        </p:grpSpPr>
        <p:sp>
          <p:nvSpPr>
            <p:cNvPr id="112" name="BlokTextu 111">
              <a:extLst>
                <a:ext uri="{FF2B5EF4-FFF2-40B4-BE49-F238E27FC236}">
                  <a16:creationId xmlns:a16="http://schemas.microsoft.com/office/drawing/2014/main" id="{E857D22B-9FE1-4417-A787-BD88BA158AEA}"/>
                </a:ext>
              </a:extLst>
            </p:cNvPr>
            <p:cNvSpPr txBox="1"/>
            <p:nvPr/>
          </p:nvSpPr>
          <p:spPr>
            <a:xfrm>
              <a:off x="2458094" y="803959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113" name="Picture 6" descr="VÃ½sledok vyhÄ¾adÃ¡vania obrÃ¡zkov pre dopyt garden man vector">
              <a:extLst>
                <a:ext uri="{FF2B5EF4-FFF2-40B4-BE49-F238E27FC236}">
                  <a16:creationId xmlns:a16="http://schemas.microsoft.com/office/drawing/2014/main" id="{4E4B7D3A-C061-4DF1-AEDB-2905CDAA40F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261847" y="1386661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BlokTextu 113">
              <a:extLst>
                <a:ext uri="{FF2B5EF4-FFF2-40B4-BE49-F238E27FC236}">
                  <a16:creationId xmlns:a16="http://schemas.microsoft.com/office/drawing/2014/main" id="{678229AF-7100-4913-8C95-F4657FB0E352}"/>
                </a:ext>
              </a:extLst>
            </p:cNvPr>
            <p:cNvSpPr txBox="1"/>
            <p:nvPr/>
          </p:nvSpPr>
          <p:spPr>
            <a:xfrm>
              <a:off x="2594483" y="2546153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115" name="Picture 2" descr="SÃºvisiaci obrÃ¡zok">
              <a:extLst>
                <a:ext uri="{FF2B5EF4-FFF2-40B4-BE49-F238E27FC236}">
                  <a16:creationId xmlns:a16="http://schemas.microsoft.com/office/drawing/2014/main" id="{577FD74D-F84D-4EC8-A30A-E510FE43C8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1916657" y="2999758"/>
              <a:ext cx="1615185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BlokTextu 115">
              <a:extLst>
                <a:ext uri="{FF2B5EF4-FFF2-40B4-BE49-F238E27FC236}">
                  <a16:creationId xmlns:a16="http://schemas.microsoft.com/office/drawing/2014/main" id="{3A06B675-EFD5-4EBF-B0CA-D6DD3835A921}"/>
                </a:ext>
              </a:extLst>
            </p:cNvPr>
            <p:cNvSpPr txBox="1"/>
            <p:nvPr/>
          </p:nvSpPr>
          <p:spPr>
            <a:xfrm>
              <a:off x="3448144" y="2999758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117" name="BlokTextu 116">
              <a:extLst>
                <a:ext uri="{FF2B5EF4-FFF2-40B4-BE49-F238E27FC236}">
                  <a16:creationId xmlns:a16="http://schemas.microsoft.com/office/drawing/2014/main" id="{F6CBF51E-4EC1-42A0-971E-9D84B9B09613}"/>
                </a:ext>
              </a:extLst>
            </p:cNvPr>
            <p:cNvSpPr txBox="1"/>
            <p:nvPr/>
          </p:nvSpPr>
          <p:spPr>
            <a:xfrm>
              <a:off x="2594483" y="4002250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118" name="Obdĺžnik 117">
              <a:extLst>
                <a:ext uri="{FF2B5EF4-FFF2-40B4-BE49-F238E27FC236}">
                  <a16:creationId xmlns:a16="http://schemas.microsoft.com/office/drawing/2014/main" id="{EAE034AA-4F70-48AF-B384-CFBB31BA3541}"/>
                </a:ext>
              </a:extLst>
            </p:cNvPr>
            <p:cNvSpPr/>
            <p:nvPr/>
          </p:nvSpPr>
          <p:spPr>
            <a:xfrm>
              <a:off x="2229049" y="4431786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BlokTextu 118">
              <a:extLst>
                <a:ext uri="{FF2B5EF4-FFF2-40B4-BE49-F238E27FC236}">
                  <a16:creationId xmlns:a16="http://schemas.microsoft.com/office/drawing/2014/main" id="{E6AC4576-F44A-4616-9E22-F82753FDC903}"/>
                </a:ext>
              </a:extLst>
            </p:cNvPr>
            <p:cNvSpPr txBox="1"/>
            <p:nvPr/>
          </p:nvSpPr>
          <p:spPr>
            <a:xfrm>
              <a:off x="2229049" y="1229214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7" name="Voľný tvar: obrazec 76">
            <a:extLst>
              <a:ext uri="{FF2B5EF4-FFF2-40B4-BE49-F238E27FC236}">
                <a16:creationId xmlns:a16="http://schemas.microsoft.com/office/drawing/2014/main" id="{CC6BC11C-B3ED-4AC9-B6F5-B2C97193A002}"/>
              </a:ext>
            </a:extLst>
          </p:cNvPr>
          <p:cNvSpPr/>
          <p:nvPr/>
        </p:nvSpPr>
        <p:spPr>
          <a:xfrm>
            <a:off x="-13539" y="-19543"/>
            <a:ext cx="12236822" cy="6038601"/>
          </a:xfrm>
          <a:custGeom>
            <a:avLst/>
            <a:gdLst>
              <a:gd name="connsiteX0" fmla="*/ 8394990 w 12236822"/>
              <a:gd name="connsiteY0" fmla="*/ 4199828 h 6038601"/>
              <a:gd name="connsiteX1" fmla="*/ 8199765 w 12236822"/>
              <a:gd name="connsiteY1" fmla="*/ 4395053 h 6038601"/>
              <a:gd name="connsiteX2" fmla="*/ 8199765 w 12236822"/>
              <a:gd name="connsiteY2" fmla="*/ 5175932 h 6038601"/>
              <a:gd name="connsiteX3" fmla="*/ 8394990 w 12236822"/>
              <a:gd name="connsiteY3" fmla="*/ 5371157 h 6038601"/>
              <a:gd name="connsiteX4" fmla="*/ 10047075 w 12236822"/>
              <a:gd name="connsiteY4" fmla="*/ 5371157 h 6038601"/>
              <a:gd name="connsiteX5" fmla="*/ 10242300 w 12236822"/>
              <a:gd name="connsiteY5" fmla="*/ 5175932 h 6038601"/>
              <a:gd name="connsiteX6" fmla="*/ 10242300 w 12236822"/>
              <a:gd name="connsiteY6" fmla="*/ 4395053 h 6038601"/>
              <a:gd name="connsiteX7" fmla="*/ 10047075 w 12236822"/>
              <a:gd name="connsiteY7" fmla="*/ 4199828 h 6038601"/>
              <a:gd name="connsiteX8" fmla="*/ 0 w 12236822"/>
              <a:gd name="connsiteY8" fmla="*/ 0 h 6038601"/>
              <a:gd name="connsiteX9" fmla="*/ 12236822 w 12236822"/>
              <a:gd name="connsiteY9" fmla="*/ 0 h 6038601"/>
              <a:gd name="connsiteX10" fmla="*/ 12236822 w 12236822"/>
              <a:gd name="connsiteY10" fmla="*/ 6038601 h 6038601"/>
              <a:gd name="connsiteX11" fmla="*/ 0 w 12236822"/>
              <a:gd name="connsiteY11" fmla="*/ 6038601 h 603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36822" h="6038601">
                <a:moveTo>
                  <a:pt x="8394990" y="4199828"/>
                </a:moveTo>
                <a:cubicBezTo>
                  <a:pt x="8287170" y="4199828"/>
                  <a:pt x="8199765" y="4287233"/>
                  <a:pt x="8199765" y="4395053"/>
                </a:cubicBezTo>
                <a:lnTo>
                  <a:pt x="8199765" y="5175932"/>
                </a:lnTo>
                <a:cubicBezTo>
                  <a:pt x="8199765" y="5283752"/>
                  <a:pt x="8287170" y="5371157"/>
                  <a:pt x="8394990" y="5371157"/>
                </a:cubicBezTo>
                <a:lnTo>
                  <a:pt x="10047075" y="5371157"/>
                </a:lnTo>
                <a:cubicBezTo>
                  <a:pt x="10154895" y="5371157"/>
                  <a:pt x="10242300" y="5283752"/>
                  <a:pt x="10242300" y="5175932"/>
                </a:cubicBezTo>
                <a:lnTo>
                  <a:pt x="10242300" y="4395053"/>
                </a:lnTo>
                <a:cubicBezTo>
                  <a:pt x="10242300" y="4287233"/>
                  <a:pt x="10154895" y="4199828"/>
                  <a:pt x="10047075" y="4199828"/>
                </a:cubicBezTo>
                <a:close/>
                <a:moveTo>
                  <a:pt x="0" y="0"/>
                </a:moveTo>
                <a:lnTo>
                  <a:pt x="12236822" y="0"/>
                </a:lnTo>
                <a:lnTo>
                  <a:pt x="12236822" y="6038601"/>
                </a:lnTo>
                <a:lnTo>
                  <a:pt x="0" y="6038601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555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7" name="Obdĺžnik 26"/>
          <p:cNvSpPr/>
          <p:nvPr/>
        </p:nvSpPr>
        <p:spPr>
          <a:xfrm>
            <a:off x="-1" y="-12383"/>
            <a:ext cx="8798575" cy="6899193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37851" y="179865"/>
            <a:ext cx="8881994" cy="830997"/>
          </a:xfrm>
          <a:prstGeom prst="rect">
            <a:avLst/>
          </a:prstGeom>
          <a:solidFill>
            <a:srgbClr val="FBFBFB"/>
          </a:solidFill>
          <a:ln w="57150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abstrakt</a:t>
            </a:r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705" y="0"/>
            <a:ext cx="1682773" cy="601582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9" name="Obdĺžnik 28"/>
          <p:cNvSpPr/>
          <p:nvPr/>
        </p:nvSpPr>
        <p:spPr>
          <a:xfrm>
            <a:off x="10006427" y="-28811"/>
            <a:ext cx="80066" cy="310811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C000"/>
              </a:solidFill>
            </a:endParaRPr>
          </a:p>
        </p:txBody>
      </p: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7437" y="694575"/>
            <a:ext cx="9076661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704851" y="1483335"/>
            <a:ext cx="7667624" cy="42183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dirty="0">
                <a:latin typeface="Century Gothic" panose="020B0502020202020204" pitchFamily="34" charset="0"/>
              </a:rPr>
              <a:t>Kyslý dážď je vážny problém v celom svete. Je to zapríčinené hlavne spaľovaním uhlia a ropy, čo znečisťuje ovzdušie. Tieto nečistoty sa v atmosfére miešajú s vodnými parami a vo forme dažďa alebo iných zrážok padajú späť na zem.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b="1" dirty="0">
                <a:latin typeface="Century Gothic" panose="020B0502020202020204" pitchFamily="34" charset="0"/>
              </a:rPr>
              <a:t>Účelom projektu bolo určiť vplyv kyslého dažďa na rast rastlín. Predpokladal som, že keby boli rastliny vystavené kyslému dažďu, rástli by pomalšie.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dirty="0">
                <a:latin typeface="Century Gothic" panose="020B0502020202020204" pitchFamily="34" charset="0"/>
              </a:rPr>
              <a:t>Zo semienok som vypestoval deväť sadeníc.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dirty="0">
                <a:latin typeface="Century Gothic" panose="020B0502020202020204" pitchFamily="34" charset="0"/>
              </a:rPr>
              <a:t>Tri som kropil čistou vodou a slúžili ako kontrolné.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dirty="0">
                <a:latin typeface="Century Gothic" panose="020B0502020202020204" pitchFamily="34" charset="0"/>
              </a:rPr>
              <a:t>Tri som kropil kyslou vodou (pH 4.5) a tri veľmi kyslou vodou (pH 3.0). Rast rastlín som pozoroval každý piaty deň po dobu 20 dní.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dirty="0">
                <a:latin typeface="Century Gothic" panose="020B0502020202020204" pitchFamily="34" charset="0"/>
              </a:rPr>
              <a:t>Rastliny kropené kyslou vodou rástli pomalšie ako kontrolné. Rastliny kropené veľmi kyslou vodou rástli najpomalšie a na 15. deň uschli. Moja </a:t>
            </a:r>
            <a:r>
              <a:rPr lang="sk-SK" b="1" dirty="0">
                <a:latin typeface="Century Gothic" panose="020B0502020202020204" pitchFamily="34" charset="0"/>
              </a:rPr>
              <a:t>hypotéza bola</a:t>
            </a:r>
            <a:r>
              <a:rPr lang="sk-SK" dirty="0">
                <a:latin typeface="Century Gothic" panose="020B0502020202020204" pitchFamily="34" charset="0"/>
              </a:rPr>
              <a:t> týmto </a:t>
            </a:r>
            <a:r>
              <a:rPr lang="sk-SK" b="1" dirty="0">
                <a:latin typeface="Century Gothic" panose="020B0502020202020204" pitchFamily="34" charset="0"/>
              </a:rPr>
              <a:t>potvrdená</a:t>
            </a:r>
            <a:r>
              <a:rPr lang="sk-SK" dirty="0">
                <a:latin typeface="Century Gothic" panose="020B0502020202020204" pitchFamily="34" charset="0"/>
              </a:rPr>
              <a:t>.</a:t>
            </a:r>
            <a:endParaRPr lang="sk-SK" sz="8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6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9" name="Obrázo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-2" y="442742"/>
              <a:ext cx="12192001" cy="52425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Obdĺžnik 7"/>
          <p:cNvSpPr/>
          <p:nvPr/>
        </p:nvSpPr>
        <p:spPr>
          <a:xfrm>
            <a:off x="4308479" y="565104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47555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4"/>
          <p:cNvSpPr/>
          <p:nvPr/>
        </p:nvSpPr>
        <p:spPr>
          <a:xfrm>
            <a:off x="2216060" y="168961"/>
            <a:ext cx="2092419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011983" y="444159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4"/>
          <p:cNvSpPr/>
          <p:nvPr/>
        </p:nvSpPr>
        <p:spPr>
          <a:xfrm flipH="1">
            <a:off x="8199765" y="168960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110741" y="444159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4286068" y="155004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284415" y="200804"/>
            <a:ext cx="3915350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0" y="5686689"/>
            <a:ext cx="12236824" cy="1171309"/>
            <a:chOff x="0" y="5686689"/>
            <a:chExt cx="12236824" cy="1171309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824" y="5686689"/>
              <a:ext cx="12192000" cy="1169894"/>
              <a:chOff x="1" y="5688105"/>
              <a:chExt cx="12192000" cy="1169894"/>
            </a:xfrm>
          </p:grpSpPr>
          <p:sp>
            <p:nvSpPr>
              <p:cNvPr id="21" name="Obdĺžnik 20"/>
              <p:cNvSpPr/>
              <p:nvPr/>
            </p:nvSpPr>
            <p:spPr>
              <a:xfrm>
                <a:off x="1" y="5688105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dir="6000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363071" y="6032564"/>
                <a:ext cx="11828928" cy="825435"/>
                <a:chOff x="363071" y="6032564"/>
                <a:chExt cx="11828928" cy="825435"/>
              </a:xfrm>
            </p:grpSpPr>
            <p:pic>
              <p:nvPicPr>
                <p:cNvPr id="24" name="Obrázok 2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071" y="6041435"/>
                  <a:ext cx="8592671" cy="816563"/>
                </a:xfrm>
                <a:prstGeom prst="rect">
                  <a:avLst/>
                </a:prstGeom>
              </p:spPr>
            </p:pic>
            <p:sp>
              <p:nvSpPr>
                <p:cNvPr id="25" name="Obdĺžnik 24"/>
                <p:cNvSpPr/>
                <p:nvPr/>
              </p:nvSpPr>
              <p:spPr>
                <a:xfrm>
                  <a:off x="9124935" y="6032564"/>
                  <a:ext cx="3067064" cy="825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13" y="6066299"/>
                <a:ext cx="1001563" cy="727656"/>
              </a:xfrm>
              <a:prstGeom prst="rect">
                <a:avLst/>
              </a:prstGeom>
            </p:spPr>
          </p:pic>
        </p:grpSp>
        <p:sp>
          <p:nvSpPr>
            <p:cNvPr id="20" name="Obdĺžnik 19"/>
            <p:cNvSpPr/>
            <p:nvPr/>
          </p:nvSpPr>
          <p:spPr>
            <a:xfrm>
              <a:off x="0" y="6031147"/>
              <a:ext cx="238701" cy="82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6" name="BlokTextu 35"/>
          <p:cNvSpPr txBox="1"/>
          <p:nvPr/>
        </p:nvSpPr>
        <p:spPr>
          <a:xfrm>
            <a:off x="4393144" y="1163008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6299130" y="1161661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 a obrázky</a:t>
            </a:r>
          </a:p>
        </p:txBody>
      </p:sp>
      <p:sp>
        <p:nvSpPr>
          <p:cNvPr id="38" name="BlokTextu 37"/>
          <p:cNvSpPr txBox="1"/>
          <p:nvPr/>
        </p:nvSpPr>
        <p:spPr>
          <a:xfrm>
            <a:off x="4500852" y="3207964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6367797" y="3210873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8450647" y="71520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8328310" y="2961152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8342431" y="4453240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43" name="image1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4407194" y="1554399"/>
            <a:ext cx="2227791" cy="811060"/>
          </a:xfrm>
          <a:prstGeom prst="rect">
            <a:avLst/>
          </a:prstGeom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359" y="2410375"/>
            <a:ext cx="1215041" cy="6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06" y="1609315"/>
            <a:ext cx="1353137" cy="9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00" y="5383662"/>
            <a:ext cx="373888" cy="373888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921" y="5045312"/>
            <a:ext cx="159391" cy="15939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70" y="4801422"/>
            <a:ext cx="405795" cy="52240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81" y="3622969"/>
            <a:ext cx="514120" cy="514120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76" y="4199828"/>
            <a:ext cx="684830" cy="684830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94" y="4856719"/>
            <a:ext cx="436054" cy="43605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42" y="3666155"/>
            <a:ext cx="467277" cy="467277"/>
          </a:xfrm>
          <a:prstGeom prst="rect">
            <a:avLst/>
          </a:prstGeom>
        </p:spPr>
      </p:pic>
      <p:pic>
        <p:nvPicPr>
          <p:cNvPr id="58" name="Picture 4" descr="VÃ½sledok vyhÄ¾adÃ¡vania obrÃ¡zkov pre dopyt vinegar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831" y="4538333"/>
            <a:ext cx="306082" cy="7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VÃ½sledok vyhÄ¾adÃ¡vania obrÃ¡zkov pre dopyt not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3083" y="3730319"/>
            <a:ext cx="873187" cy="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3035" y="3453871"/>
            <a:ext cx="1664563" cy="2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dĺžnik 60"/>
          <p:cNvSpPr/>
          <p:nvPr/>
        </p:nvSpPr>
        <p:spPr>
          <a:xfrm>
            <a:off x="6655138" y="3730320"/>
            <a:ext cx="633455" cy="1574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8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9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10</a:t>
            </a:r>
          </a:p>
        </p:txBody>
      </p:sp>
      <p:sp>
        <p:nvSpPr>
          <p:cNvPr id="79" name="Obdĺžnik 78">
            <a:extLst>
              <a:ext uri="{FF2B5EF4-FFF2-40B4-BE49-F238E27FC236}">
                <a16:creationId xmlns:a16="http://schemas.microsoft.com/office/drawing/2014/main" id="{593C1134-C1AA-4A61-B619-1DE66F15C5E7}"/>
              </a:ext>
            </a:extLst>
          </p:cNvPr>
          <p:cNvSpPr/>
          <p:nvPr/>
        </p:nvSpPr>
        <p:spPr>
          <a:xfrm>
            <a:off x="8247636" y="4816344"/>
            <a:ext cx="1960226" cy="6090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8"/>
              </a:rPr>
              <a:t>www.vedahrou.sk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91099A3A-ACDE-4B92-A22B-746051ABF376}"/>
              </a:ext>
            </a:extLst>
          </p:cNvPr>
          <p:cNvGrpSpPr/>
          <p:nvPr/>
        </p:nvGrpSpPr>
        <p:grpSpPr>
          <a:xfrm>
            <a:off x="5747902" y="2526223"/>
            <a:ext cx="2319756" cy="621912"/>
            <a:chOff x="5747902" y="2526223"/>
            <a:chExt cx="2319756" cy="621912"/>
          </a:xfrm>
        </p:grpSpPr>
        <p:pic>
          <p:nvPicPr>
            <p:cNvPr id="81" name="Picture 4" descr="SÃºvisiaci obrÃ¡zok">
              <a:extLst>
                <a:ext uri="{FF2B5EF4-FFF2-40B4-BE49-F238E27FC236}">
                  <a16:creationId xmlns:a16="http://schemas.microsoft.com/office/drawing/2014/main" id="{B3936DC8-EDC4-4AFA-B265-DAE83444D1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747902" y="2526223"/>
              <a:ext cx="2319756" cy="6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BlokTextu 81">
              <a:extLst>
                <a:ext uri="{FF2B5EF4-FFF2-40B4-BE49-F238E27FC236}">
                  <a16:creationId xmlns:a16="http://schemas.microsoft.com/office/drawing/2014/main" id="{16B7F5AB-40E1-4116-BD17-B497F7C0B61E}"/>
                </a:ext>
              </a:extLst>
            </p:cNvPr>
            <p:cNvSpPr txBox="1"/>
            <p:nvPr/>
          </p:nvSpPr>
          <p:spPr>
            <a:xfrm>
              <a:off x="7536361" y="2940580"/>
              <a:ext cx="359176" cy="184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83" name="BlokTextu 82">
              <a:extLst>
                <a:ext uri="{FF2B5EF4-FFF2-40B4-BE49-F238E27FC236}">
                  <a16:creationId xmlns:a16="http://schemas.microsoft.com/office/drawing/2014/main" id="{BB98D846-73FA-4DFA-AC55-CE6F1EC6C45C}"/>
                </a:ext>
              </a:extLst>
            </p:cNvPr>
            <p:cNvSpPr txBox="1"/>
            <p:nvPr/>
          </p:nvSpPr>
          <p:spPr>
            <a:xfrm>
              <a:off x="6661504" y="2943388"/>
              <a:ext cx="435720" cy="18466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84" name="BlokTextu 83">
              <a:extLst>
                <a:ext uri="{FF2B5EF4-FFF2-40B4-BE49-F238E27FC236}">
                  <a16:creationId xmlns:a16="http://schemas.microsoft.com/office/drawing/2014/main" id="{28FBC917-DC91-4FC2-ABC4-5A02C1085C55}"/>
                </a:ext>
              </a:extLst>
            </p:cNvPr>
            <p:cNvSpPr txBox="1"/>
            <p:nvPr/>
          </p:nvSpPr>
          <p:spPr>
            <a:xfrm>
              <a:off x="5874820" y="2946025"/>
              <a:ext cx="435720" cy="184666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FD4D6B00-555B-4FA1-8577-BA8527144335}"/>
              </a:ext>
            </a:extLst>
          </p:cNvPr>
          <p:cNvGrpSpPr/>
          <p:nvPr/>
        </p:nvGrpSpPr>
        <p:grpSpPr>
          <a:xfrm>
            <a:off x="8355015" y="1107508"/>
            <a:ext cx="1949896" cy="1787479"/>
            <a:chOff x="8355015" y="1075609"/>
            <a:chExt cx="1949896" cy="1787479"/>
          </a:xfrm>
        </p:grpSpPr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D42D1CA8-28CF-42E5-B847-7198882C6CEF}"/>
                </a:ext>
              </a:extLst>
            </p:cNvPr>
            <p:cNvGrpSpPr/>
            <p:nvPr/>
          </p:nvGrpSpPr>
          <p:grpSpPr>
            <a:xfrm>
              <a:off x="8355015" y="1075609"/>
              <a:ext cx="1949896" cy="1669636"/>
              <a:chOff x="8355015" y="1075609"/>
              <a:chExt cx="1949896" cy="1669636"/>
            </a:xfrm>
          </p:grpSpPr>
          <p:sp>
            <p:nvSpPr>
              <p:cNvPr id="98" name="Obdĺžnik 97">
                <a:extLst>
                  <a:ext uri="{FF2B5EF4-FFF2-40B4-BE49-F238E27FC236}">
                    <a16:creationId xmlns:a16="http://schemas.microsoft.com/office/drawing/2014/main" id="{F6DEAF72-B33D-4DBB-A577-C3480B0C0CC5}"/>
                  </a:ext>
                </a:extLst>
              </p:cNvPr>
              <p:cNvSpPr/>
              <p:nvPr/>
            </p:nvSpPr>
            <p:spPr>
              <a:xfrm>
                <a:off x="8355015" y="1075609"/>
                <a:ext cx="1898140" cy="377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kontrolná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čistá voda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    (pH ~7.0)</a:t>
                </a:r>
                <a:endParaRPr lang="sk-SK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Obdĺžnik 98">
                <a:extLst>
                  <a:ext uri="{FF2B5EF4-FFF2-40B4-BE49-F238E27FC236}">
                    <a16:creationId xmlns:a16="http://schemas.microsoft.com/office/drawing/2014/main" id="{4AAC4342-F34C-44C0-8474-3F5F6B6F462D}"/>
                  </a:ext>
                </a:extLst>
              </p:cNvPr>
              <p:cNvSpPr/>
              <p:nvPr/>
            </p:nvSpPr>
            <p:spPr>
              <a:xfrm>
                <a:off x="8360713" y="1768824"/>
                <a:ext cx="1930652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voda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(pH ~ 4.5)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Obdĺžnik 99">
                <a:extLst>
                  <a:ext uri="{FF2B5EF4-FFF2-40B4-BE49-F238E27FC236}">
                    <a16:creationId xmlns:a16="http://schemas.microsoft.com/office/drawing/2014/main" id="{0EC1360A-23A5-42A3-8E61-10FB7E754C88}"/>
                  </a:ext>
                </a:extLst>
              </p:cNvPr>
              <p:cNvSpPr/>
              <p:nvPr/>
            </p:nvSpPr>
            <p:spPr>
              <a:xfrm>
                <a:off x="8360275" y="2368026"/>
                <a:ext cx="1944636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voda (pH ~ 3.0)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7" name="Skupina 86">
              <a:extLst>
                <a:ext uri="{FF2B5EF4-FFF2-40B4-BE49-F238E27FC236}">
                  <a16:creationId xmlns:a16="http://schemas.microsoft.com/office/drawing/2014/main" id="{C295A529-05C1-45BF-BB2F-4D9264C7A9A6}"/>
                </a:ext>
              </a:extLst>
            </p:cNvPr>
            <p:cNvGrpSpPr/>
            <p:nvPr/>
          </p:nvGrpSpPr>
          <p:grpSpPr>
            <a:xfrm>
              <a:off x="9134532" y="2093557"/>
              <a:ext cx="854989" cy="217970"/>
              <a:chOff x="5128085" y="3569080"/>
              <a:chExt cx="2551249" cy="762323"/>
            </a:xfrm>
          </p:grpSpPr>
          <p:pic>
            <p:nvPicPr>
              <p:cNvPr id="95" name="Obrázok 94">
                <a:extLst>
                  <a:ext uri="{FF2B5EF4-FFF2-40B4-BE49-F238E27FC236}">
                    <a16:creationId xmlns:a16="http://schemas.microsoft.com/office/drawing/2014/main" id="{2D74B599-4C98-4638-B73B-B820560D6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2134" y="3569080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6" name="Obrázok 95">
                <a:extLst>
                  <a:ext uri="{FF2B5EF4-FFF2-40B4-BE49-F238E27FC236}">
                    <a16:creationId xmlns:a16="http://schemas.microsoft.com/office/drawing/2014/main" id="{65C163A1-84D8-4064-BB42-65DC95E63D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9" y="3574203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7" name="Obrázok 96">
                <a:extLst>
                  <a:ext uri="{FF2B5EF4-FFF2-40B4-BE49-F238E27FC236}">
                    <a16:creationId xmlns:a16="http://schemas.microsoft.com/office/drawing/2014/main" id="{45E962A3-3BF5-4042-9324-85A083AB85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085" y="3574203"/>
                <a:ext cx="757200" cy="757200"/>
              </a:xfrm>
              <a:prstGeom prst="rect">
                <a:avLst/>
              </a:prstGeom>
            </p:spPr>
          </p:pic>
        </p:grpSp>
        <p:grpSp>
          <p:nvGrpSpPr>
            <p:cNvPr id="88" name="Skupina 87">
              <a:extLst>
                <a:ext uri="{FF2B5EF4-FFF2-40B4-BE49-F238E27FC236}">
                  <a16:creationId xmlns:a16="http://schemas.microsoft.com/office/drawing/2014/main" id="{D3E283C4-B1F1-40CE-9BA8-3BB870BCDDDD}"/>
                </a:ext>
              </a:extLst>
            </p:cNvPr>
            <p:cNvGrpSpPr/>
            <p:nvPr/>
          </p:nvGrpSpPr>
          <p:grpSpPr>
            <a:xfrm>
              <a:off x="9206740" y="2717861"/>
              <a:ext cx="723476" cy="145227"/>
              <a:chOff x="5131848" y="5109688"/>
              <a:chExt cx="2551249" cy="762323"/>
            </a:xfrm>
          </p:grpSpPr>
          <p:pic>
            <p:nvPicPr>
              <p:cNvPr id="92" name="Obrázok 91">
                <a:extLst>
                  <a:ext uri="{FF2B5EF4-FFF2-40B4-BE49-F238E27FC236}">
                    <a16:creationId xmlns:a16="http://schemas.microsoft.com/office/drawing/2014/main" id="{184CC976-7358-4240-8029-A61CBB511B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7" y="5109688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3" name="Obrázok 92">
                <a:extLst>
                  <a:ext uri="{FF2B5EF4-FFF2-40B4-BE49-F238E27FC236}">
                    <a16:creationId xmlns:a16="http://schemas.microsoft.com/office/drawing/2014/main" id="{DB88F9DE-8CAB-43E9-9983-046550DC2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2" y="5114811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94" name="Obrázok 93">
                <a:extLst>
                  <a:ext uri="{FF2B5EF4-FFF2-40B4-BE49-F238E27FC236}">
                    <a16:creationId xmlns:a16="http://schemas.microsoft.com/office/drawing/2014/main" id="{BF092170-3D5D-4D6C-B992-15BB2BCD0A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5114811"/>
                <a:ext cx="757200" cy="757200"/>
              </a:xfrm>
              <a:prstGeom prst="rect">
                <a:avLst/>
              </a:prstGeom>
            </p:spPr>
          </p:pic>
        </p:grpSp>
        <p:pic>
          <p:nvPicPr>
            <p:cNvPr id="89" name="Obrázok 88">
              <a:extLst>
                <a:ext uri="{FF2B5EF4-FFF2-40B4-BE49-F238E27FC236}">
                  <a16:creationId xmlns:a16="http://schemas.microsoft.com/office/drawing/2014/main" id="{B2F0F520-1FE0-4481-A336-7318825460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43904" y="1344470"/>
              <a:ext cx="442188" cy="492334"/>
            </a:xfrm>
            <a:prstGeom prst="rect">
              <a:avLst/>
            </a:prstGeom>
          </p:spPr>
        </p:pic>
        <p:pic>
          <p:nvPicPr>
            <p:cNvPr id="90" name="Obrázok 89">
              <a:extLst>
                <a:ext uri="{FF2B5EF4-FFF2-40B4-BE49-F238E27FC236}">
                  <a16:creationId xmlns:a16="http://schemas.microsoft.com/office/drawing/2014/main" id="{4E3B8181-6F59-458E-B258-5FF5FED77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69283" y="1338411"/>
              <a:ext cx="442188" cy="482205"/>
            </a:xfrm>
            <a:prstGeom prst="rect">
              <a:avLst/>
            </a:prstGeom>
          </p:spPr>
        </p:pic>
        <p:pic>
          <p:nvPicPr>
            <p:cNvPr id="91" name="Obrázok 90">
              <a:extLst>
                <a:ext uri="{FF2B5EF4-FFF2-40B4-BE49-F238E27FC236}">
                  <a16:creationId xmlns:a16="http://schemas.microsoft.com/office/drawing/2014/main" id="{81E7C286-0F40-4D6F-88C2-AE56CC0423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42728" y="1346330"/>
              <a:ext cx="442188" cy="476506"/>
            </a:xfrm>
            <a:prstGeom prst="rect">
              <a:avLst/>
            </a:prstGeom>
          </p:spPr>
        </p:pic>
      </p:grpSp>
      <p:sp>
        <p:nvSpPr>
          <p:cNvPr id="101" name="Obdĺžnik 100">
            <a:extLst>
              <a:ext uri="{FF2B5EF4-FFF2-40B4-BE49-F238E27FC236}">
                <a16:creationId xmlns:a16="http://schemas.microsoft.com/office/drawing/2014/main" id="{0DF775DC-574C-4F42-8CA9-6E72FC024966}"/>
              </a:ext>
            </a:extLst>
          </p:cNvPr>
          <p:cNvSpPr/>
          <p:nvPr/>
        </p:nvSpPr>
        <p:spPr>
          <a:xfrm>
            <a:off x="8263500" y="3299586"/>
            <a:ext cx="2021554" cy="1265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Hypotéza sa potvrdila.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1" name="Skupina 110">
            <a:extLst>
              <a:ext uri="{FF2B5EF4-FFF2-40B4-BE49-F238E27FC236}">
                <a16:creationId xmlns:a16="http://schemas.microsoft.com/office/drawing/2014/main" id="{C872DA1A-6FB9-4F0F-BD85-0445855EA0F7}"/>
              </a:ext>
            </a:extLst>
          </p:cNvPr>
          <p:cNvGrpSpPr/>
          <p:nvPr/>
        </p:nvGrpSpPr>
        <p:grpSpPr>
          <a:xfrm>
            <a:off x="1916657" y="803959"/>
            <a:ext cx="2443843" cy="4894199"/>
            <a:chOff x="1916657" y="803959"/>
            <a:chExt cx="2443843" cy="4894199"/>
          </a:xfrm>
        </p:grpSpPr>
        <p:sp>
          <p:nvSpPr>
            <p:cNvPr id="112" name="BlokTextu 111">
              <a:extLst>
                <a:ext uri="{FF2B5EF4-FFF2-40B4-BE49-F238E27FC236}">
                  <a16:creationId xmlns:a16="http://schemas.microsoft.com/office/drawing/2014/main" id="{775133E6-79DE-403B-90A2-BE53176FF88B}"/>
                </a:ext>
              </a:extLst>
            </p:cNvPr>
            <p:cNvSpPr txBox="1"/>
            <p:nvPr/>
          </p:nvSpPr>
          <p:spPr>
            <a:xfrm>
              <a:off x="2458094" y="803959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113" name="Picture 6" descr="VÃ½sledok vyhÄ¾adÃ¡vania obrÃ¡zkov pre dopyt garden man vector">
              <a:extLst>
                <a:ext uri="{FF2B5EF4-FFF2-40B4-BE49-F238E27FC236}">
                  <a16:creationId xmlns:a16="http://schemas.microsoft.com/office/drawing/2014/main" id="{DE9118A4-A9A5-4C05-AAAD-6D6259D6014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261847" y="1386661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BlokTextu 113">
              <a:extLst>
                <a:ext uri="{FF2B5EF4-FFF2-40B4-BE49-F238E27FC236}">
                  <a16:creationId xmlns:a16="http://schemas.microsoft.com/office/drawing/2014/main" id="{E0161680-F786-486B-8BA0-54BB2DBE2A80}"/>
                </a:ext>
              </a:extLst>
            </p:cNvPr>
            <p:cNvSpPr txBox="1"/>
            <p:nvPr/>
          </p:nvSpPr>
          <p:spPr>
            <a:xfrm>
              <a:off x="2594483" y="2546153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115" name="Picture 2" descr="SÃºvisiaci obrÃ¡zok">
              <a:extLst>
                <a:ext uri="{FF2B5EF4-FFF2-40B4-BE49-F238E27FC236}">
                  <a16:creationId xmlns:a16="http://schemas.microsoft.com/office/drawing/2014/main" id="{43800212-9DB3-4E96-8705-0FD26800B1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1916657" y="2999758"/>
              <a:ext cx="1615185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" name="BlokTextu 115">
              <a:extLst>
                <a:ext uri="{FF2B5EF4-FFF2-40B4-BE49-F238E27FC236}">
                  <a16:creationId xmlns:a16="http://schemas.microsoft.com/office/drawing/2014/main" id="{8FE1F36B-E68E-434D-A53F-4023400C07AA}"/>
                </a:ext>
              </a:extLst>
            </p:cNvPr>
            <p:cNvSpPr txBox="1"/>
            <p:nvPr/>
          </p:nvSpPr>
          <p:spPr>
            <a:xfrm>
              <a:off x="3448144" y="2999758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117" name="BlokTextu 116">
              <a:extLst>
                <a:ext uri="{FF2B5EF4-FFF2-40B4-BE49-F238E27FC236}">
                  <a16:creationId xmlns:a16="http://schemas.microsoft.com/office/drawing/2014/main" id="{7B25ECFC-E9F5-44D7-B236-0E959556D062}"/>
                </a:ext>
              </a:extLst>
            </p:cNvPr>
            <p:cNvSpPr txBox="1"/>
            <p:nvPr/>
          </p:nvSpPr>
          <p:spPr>
            <a:xfrm>
              <a:off x="2594483" y="4002250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118" name="Obdĺžnik 117">
              <a:extLst>
                <a:ext uri="{FF2B5EF4-FFF2-40B4-BE49-F238E27FC236}">
                  <a16:creationId xmlns:a16="http://schemas.microsoft.com/office/drawing/2014/main" id="{C59ED0AC-58C7-4CE1-86BE-6E3DD2B25FBE}"/>
                </a:ext>
              </a:extLst>
            </p:cNvPr>
            <p:cNvSpPr/>
            <p:nvPr/>
          </p:nvSpPr>
          <p:spPr>
            <a:xfrm>
              <a:off x="2229049" y="4431786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9" name="BlokTextu 118">
              <a:extLst>
                <a:ext uri="{FF2B5EF4-FFF2-40B4-BE49-F238E27FC236}">
                  <a16:creationId xmlns:a16="http://schemas.microsoft.com/office/drawing/2014/main" id="{DDE400DA-ED27-45E9-8F2D-772F97C6A751}"/>
                </a:ext>
              </a:extLst>
            </p:cNvPr>
            <p:cNvSpPr txBox="1"/>
            <p:nvPr/>
          </p:nvSpPr>
          <p:spPr>
            <a:xfrm>
              <a:off x="2229049" y="1229214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8" name="Voľný tvar 77"/>
          <p:cNvSpPr/>
          <p:nvPr/>
        </p:nvSpPr>
        <p:spPr>
          <a:xfrm>
            <a:off x="-16252" y="0"/>
            <a:ext cx="12236826" cy="6063466"/>
          </a:xfrm>
          <a:custGeom>
            <a:avLst/>
            <a:gdLst>
              <a:gd name="connsiteX0" fmla="*/ 0 w 12192002"/>
              <a:gd name="connsiteY0" fmla="*/ 0 h 6000840"/>
              <a:gd name="connsiteX1" fmla="*/ 12192002 w 12192002"/>
              <a:gd name="connsiteY1" fmla="*/ 0 h 6000840"/>
              <a:gd name="connsiteX2" fmla="*/ 12192002 w 12192002"/>
              <a:gd name="connsiteY2" fmla="*/ 6000840 h 6000840"/>
              <a:gd name="connsiteX3" fmla="*/ 3956639 w 12192002"/>
              <a:gd name="connsiteY3" fmla="*/ 6000840 h 6000840"/>
              <a:gd name="connsiteX4" fmla="*/ 4308481 w 12192002"/>
              <a:gd name="connsiteY4" fmla="*/ 5648998 h 6000840"/>
              <a:gd name="connsiteX5" fmla="*/ 4308481 w 12192002"/>
              <a:gd name="connsiteY5" fmla="*/ 4241671 h 6000840"/>
              <a:gd name="connsiteX6" fmla="*/ 3956639 w 12192002"/>
              <a:gd name="connsiteY6" fmla="*/ 3889829 h 6000840"/>
              <a:gd name="connsiteX7" fmla="*/ 2268501 w 12192002"/>
              <a:gd name="connsiteY7" fmla="*/ 3889829 h 6000840"/>
              <a:gd name="connsiteX8" fmla="*/ 1916659 w 12192002"/>
              <a:gd name="connsiteY8" fmla="*/ 4241671 h 6000840"/>
              <a:gd name="connsiteX9" fmla="*/ 1916659 w 12192002"/>
              <a:gd name="connsiteY9" fmla="*/ 5648998 h 6000840"/>
              <a:gd name="connsiteX10" fmla="*/ 2268501 w 12192002"/>
              <a:gd name="connsiteY10" fmla="*/ 6000840 h 6000840"/>
              <a:gd name="connsiteX11" fmla="*/ 0 w 12192002"/>
              <a:gd name="connsiteY11" fmla="*/ 6000840 h 6000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2" h="6000840">
                <a:moveTo>
                  <a:pt x="0" y="0"/>
                </a:moveTo>
                <a:lnTo>
                  <a:pt x="12192002" y="0"/>
                </a:lnTo>
                <a:lnTo>
                  <a:pt x="12192002" y="6000840"/>
                </a:lnTo>
                <a:lnTo>
                  <a:pt x="3956639" y="6000840"/>
                </a:lnTo>
                <a:cubicBezTo>
                  <a:pt x="4150956" y="6000840"/>
                  <a:pt x="4308481" y="5843315"/>
                  <a:pt x="4308481" y="5648998"/>
                </a:cubicBezTo>
                <a:lnTo>
                  <a:pt x="4308481" y="4241671"/>
                </a:lnTo>
                <a:cubicBezTo>
                  <a:pt x="4308481" y="4047354"/>
                  <a:pt x="4150956" y="3889829"/>
                  <a:pt x="3956639" y="3889829"/>
                </a:cubicBezTo>
                <a:lnTo>
                  <a:pt x="2268501" y="3889829"/>
                </a:lnTo>
                <a:cubicBezTo>
                  <a:pt x="2074184" y="3889829"/>
                  <a:pt x="1916659" y="4047354"/>
                  <a:pt x="1916659" y="4241671"/>
                </a:cubicBezTo>
                <a:lnTo>
                  <a:pt x="1916659" y="5648998"/>
                </a:lnTo>
                <a:cubicBezTo>
                  <a:pt x="1916659" y="5843315"/>
                  <a:pt x="2074184" y="6000840"/>
                  <a:pt x="2268501" y="6000840"/>
                </a:cubicBezTo>
                <a:lnTo>
                  <a:pt x="0" y="6000840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400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17" name="Skupina 16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19" name="Obrázok 1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20" name="Ovál 1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18" name="Obdĺžnik 17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1" name="Obdĺžnik 20"/>
          <p:cNvSpPr/>
          <p:nvPr/>
        </p:nvSpPr>
        <p:spPr>
          <a:xfrm>
            <a:off x="0" y="-12383"/>
            <a:ext cx="4390874" cy="5941511"/>
          </a:xfrm>
          <a:prstGeom prst="rect">
            <a:avLst/>
          </a:prstGeom>
          <a:solidFill>
            <a:srgbClr val="777475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155543" y="1517469"/>
            <a:ext cx="5647088" cy="3936618"/>
          </a:xfrm>
          <a:prstGeom prst="rect">
            <a:avLst/>
          </a:prstGeom>
          <a:solidFill>
            <a:srgbClr val="72BAC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155543" y="174895"/>
            <a:ext cx="402987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  <a:endParaRPr lang="sk-SK" sz="4000" b="1" dirty="0">
              <a:solidFill>
                <a:schemeClr val="tx1">
                  <a:lumMod val="65000"/>
                  <a:lumOff val="35000"/>
                </a:schemeClr>
              </a:solidFill>
              <a:latin typeface="Century Gothic" panose="020B0502020202020204" pitchFamily="34" charset="0"/>
              <a:ea typeface="Gungsuh" panose="02030600000101010101" pitchFamily="18" charset="-127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62557" y="1917458"/>
            <a:ext cx="3721000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9999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Vplyv kyslých dažďov </a:t>
            </a:r>
            <a:b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</a:br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na rastliny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-1" y="5686691"/>
            <a:ext cx="12229437" cy="1171309"/>
            <a:chOff x="-450377" y="6076995"/>
            <a:chExt cx="12229437" cy="1171309"/>
          </a:xfrm>
        </p:grpSpPr>
        <p:grpSp>
          <p:nvGrpSpPr>
            <p:cNvPr id="9" name="Skupina 8"/>
            <p:cNvGrpSpPr/>
            <p:nvPr/>
          </p:nvGrpSpPr>
          <p:grpSpPr>
            <a:xfrm>
              <a:off x="-450377" y="6076995"/>
              <a:ext cx="12229437" cy="1171309"/>
              <a:chOff x="-495200" y="6078411"/>
              <a:chExt cx="12229437" cy="1171309"/>
            </a:xfrm>
          </p:grpSpPr>
          <p:sp>
            <p:nvSpPr>
              <p:cNvPr id="11" name="Obdĺžnik 10"/>
              <p:cNvSpPr/>
              <p:nvPr/>
            </p:nvSpPr>
            <p:spPr>
              <a:xfrm>
                <a:off x="-495200" y="6078411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2" name="Skupina 11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4" name="Obrázok 1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5" name="Obdĺžnik 14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3" name="Obrázok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7274" y="6175418"/>
                <a:ext cx="1478694" cy="1074302"/>
              </a:xfrm>
              <a:prstGeom prst="rect">
                <a:avLst/>
              </a:prstGeom>
            </p:spPr>
          </p:pic>
        </p:grpSp>
        <p:sp>
          <p:nvSpPr>
            <p:cNvPr id="10" name="Obdĺžnik 9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2" name="Obdĺžnik 21">
            <a:extLst>
              <a:ext uri="{FF2B5EF4-FFF2-40B4-BE49-F238E27FC236}">
                <a16:creationId xmlns:a16="http://schemas.microsoft.com/office/drawing/2014/main" id="{1A34FDF3-D0A0-4004-A8CB-1CC453D4BE13}"/>
              </a:ext>
            </a:extLst>
          </p:cNvPr>
          <p:cNvSpPr/>
          <p:nvPr/>
        </p:nvSpPr>
        <p:spPr>
          <a:xfrm>
            <a:off x="6227950" y="582357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dĺžnik 22">
            <a:extLst>
              <a:ext uri="{FF2B5EF4-FFF2-40B4-BE49-F238E27FC236}">
                <a16:creationId xmlns:a16="http://schemas.microsoft.com/office/drawing/2014/main" id="{0D644671-4D3B-4ACB-8C0B-9A72F4EFFB31}"/>
              </a:ext>
            </a:extLst>
          </p:cNvPr>
          <p:cNvSpPr/>
          <p:nvPr/>
        </p:nvSpPr>
        <p:spPr>
          <a:xfrm>
            <a:off x="5467026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bdĺžnik 24">
            <a:extLst>
              <a:ext uri="{FF2B5EF4-FFF2-40B4-BE49-F238E27FC236}">
                <a16:creationId xmlns:a16="http://schemas.microsoft.com/office/drawing/2014/main" id="{65FEEB43-4E4F-4227-A0D3-BDD31EF2C550}"/>
              </a:ext>
            </a:extLst>
          </p:cNvPr>
          <p:cNvSpPr/>
          <p:nvPr/>
        </p:nvSpPr>
        <p:spPr>
          <a:xfrm>
            <a:off x="5931454" y="461412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7" name="Obdĺžnik 26">
            <a:extLst>
              <a:ext uri="{FF2B5EF4-FFF2-40B4-BE49-F238E27FC236}">
                <a16:creationId xmlns:a16="http://schemas.microsoft.com/office/drawing/2014/main" id="{31DFA08E-714D-4E2D-B001-D1DD47BB55DC}"/>
              </a:ext>
            </a:extLst>
          </p:cNvPr>
          <p:cNvSpPr/>
          <p:nvPr/>
        </p:nvSpPr>
        <p:spPr>
          <a:xfrm>
            <a:off x="10030212" y="461412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Obdĺžnik 27">
            <a:extLst>
              <a:ext uri="{FF2B5EF4-FFF2-40B4-BE49-F238E27FC236}">
                <a16:creationId xmlns:a16="http://schemas.microsoft.com/office/drawing/2014/main" id="{6BB318A5-A3E6-4021-A5A0-39E35C71C65E}"/>
              </a:ext>
            </a:extLst>
          </p:cNvPr>
          <p:cNvSpPr/>
          <p:nvPr/>
        </p:nvSpPr>
        <p:spPr>
          <a:xfrm>
            <a:off x="6205539" y="172257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CFEBC208-4E72-4F4E-8D75-E6A3581B96C9}"/>
              </a:ext>
            </a:extLst>
          </p:cNvPr>
          <p:cNvSpPr txBox="1"/>
          <p:nvPr/>
        </p:nvSpPr>
        <p:spPr>
          <a:xfrm>
            <a:off x="6234767" y="236106"/>
            <a:ext cx="3915350" cy="83099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Vplyv kyslých dažďov </a:t>
            </a:r>
            <a:br>
              <a:rPr lang="sk-SK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</a:br>
            <a:r>
              <a:rPr lang="sk-SK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na rastliny</a:t>
            </a:r>
          </a:p>
        </p:txBody>
      </p:sp>
      <p:pic>
        <p:nvPicPr>
          <p:cNvPr id="40" name="Obrázok 39">
            <a:extLst>
              <a:ext uri="{FF2B5EF4-FFF2-40B4-BE49-F238E27FC236}">
                <a16:creationId xmlns:a16="http://schemas.microsoft.com/office/drawing/2014/main" id="{E43339F3-E062-4C93-BAAD-CC64F4BEC0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8371" y="5400915"/>
            <a:ext cx="373888" cy="373888"/>
          </a:xfrm>
          <a:prstGeom prst="rect">
            <a:avLst/>
          </a:prstGeom>
        </p:spPr>
      </p:pic>
      <p:grpSp>
        <p:nvGrpSpPr>
          <p:cNvPr id="84" name="Skupina 83">
            <a:extLst>
              <a:ext uri="{FF2B5EF4-FFF2-40B4-BE49-F238E27FC236}">
                <a16:creationId xmlns:a16="http://schemas.microsoft.com/office/drawing/2014/main" id="{A729B03C-2F8E-47BD-8A49-5E02B43CF2C2}"/>
              </a:ext>
            </a:extLst>
          </p:cNvPr>
          <p:cNvGrpSpPr/>
          <p:nvPr/>
        </p:nvGrpSpPr>
        <p:grpSpPr>
          <a:xfrm>
            <a:off x="6302554" y="1178914"/>
            <a:ext cx="3728578" cy="4343063"/>
            <a:chOff x="6302554" y="1178914"/>
            <a:chExt cx="3728578" cy="4343063"/>
          </a:xfrm>
        </p:grpSpPr>
        <p:sp>
          <p:nvSpPr>
            <p:cNvPr id="30" name="BlokTextu 29">
              <a:extLst>
                <a:ext uri="{FF2B5EF4-FFF2-40B4-BE49-F238E27FC236}">
                  <a16:creationId xmlns:a16="http://schemas.microsoft.com/office/drawing/2014/main" id="{3A223CC1-5D56-4CC8-B7AE-71AF7A4F25DD}"/>
                </a:ext>
              </a:extLst>
            </p:cNvPr>
            <p:cNvSpPr txBox="1"/>
            <p:nvPr/>
          </p:nvSpPr>
          <p:spPr>
            <a:xfrm>
              <a:off x="6312615" y="1180261"/>
              <a:ext cx="1743864" cy="338554"/>
            </a:xfrm>
            <a:prstGeom prst="rect">
              <a:avLst/>
            </a:prstGeom>
            <a:noFill/>
            <a:ln w="38100">
              <a:solidFill>
                <a:srgbClr val="309AA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zber informácií</a:t>
              </a:r>
            </a:p>
          </p:txBody>
        </p:sp>
        <p:sp>
          <p:nvSpPr>
            <p:cNvPr id="31" name="BlokTextu 30">
              <a:extLst>
                <a:ext uri="{FF2B5EF4-FFF2-40B4-BE49-F238E27FC236}">
                  <a16:creationId xmlns:a16="http://schemas.microsoft.com/office/drawing/2014/main" id="{FCCEC79E-0018-46D4-B64F-876627A600A4}"/>
                </a:ext>
              </a:extLst>
            </p:cNvPr>
            <p:cNvSpPr txBox="1"/>
            <p:nvPr/>
          </p:nvSpPr>
          <p:spPr>
            <a:xfrm>
              <a:off x="8218601" y="1178914"/>
              <a:ext cx="1743864" cy="338554"/>
            </a:xfrm>
            <a:prstGeom prst="rect">
              <a:avLst/>
            </a:prstGeom>
            <a:noFill/>
            <a:ln w="38100">
              <a:solidFill>
                <a:srgbClr val="309AA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grafy a obrázky</a:t>
              </a:r>
              <a:endParaRPr lang="sk-SK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endParaRPr>
            </a:p>
          </p:txBody>
        </p:sp>
        <p:sp>
          <p:nvSpPr>
            <p:cNvPr id="32" name="BlokTextu 31">
              <a:extLst>
                <a:ext uri="{FF2B5EF4-FFF2-40B4-BE49-F238E27FC236}">
                  <a16:creationId xmlns:a16="http://schemas.microsoft.com/office/drawing/2014/main" id="{97C4F00F-F7DF-48DA-96F8-08FD7D5F62F4}"/>
                </a:ext>
              </a:extLst>
            </p:cNvPr>
            <p:cNvSpPr txBox="1"/>
            <p:nvPr/>
          </p:nvSpPr>
          <p:spPr>
            <a:xfrm>
              <a:off x="6420323" y="3225217"/>
              <a:ext cx="1743864" cy="338554"/>
            </a:xfrm>
            <a:prstGeom prst="rect">
              <a:avLst/>
            </a:prstGeom>
            <a:noFill/>
            <a:ln w="38100">
              <a:solidFill>
                <a:srgbClr val="309AA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materiál</a:t>
              </a:r>
            </a:p>
          </p:txBody>
        </p:sp>
        <p:sp>
          <p:nvSpPr>
            <p:cNvPr id="33" name="BlokTextu 32">
              <a:extLst>
                <a:ext uri="{FF2B5EF4-FFF2-40B4-BE49-F238E27FC236}">
                  <a16:creationId xmlns:a16="http://schemas.microsoft.com/office/drawing/2014/main" id="{A61AB9BB-2AA6-4C21-A972-C2CB6BBDF83D}"/>
                </a:ext>
              </a:extLst>
            </p:cNvPr>
            <p:cNvSpPr txBox="1"/>
            <p:nvPr/>
          </p:nvSpPr>
          <p:spPr>
            <a:xfrm>
              <a:off x="8287268" y="3228126"/>
              <a:ext cx="1743864" cy="338554"/>
            </a:xfrm>
            <a:prstGeom prst="rect">
              <a:avLst/>
            </a:prstGeom>
            <a:noFill/>
            <a:ln w="38100">
              <a:solidFill>
                <a:srgbClr val="309AA8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postup</a:t>
              </a:r>
            </a:p>
          </p:txBody>
        </p:sp>
        <p:pic>
          <p:nvPicPr>
            <p:cNvPr id="37" name="image10.png">
              <a:extLst>
                <a:ext uri="{FF2B5EF4-FFF2-40B4-BE49-F238E27FC236}">
                  <a16:creationId xmlns:a16="http://schemas.microsoft.com/office/drawing/2014/main" id="{37A9E927-E708-447F-BE50-1E6B0C8C7995}"/>
                </a:ext>
              </a:extLst>
            </p:cNvPr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350"/>
            <a:stretch/>
          </p:blipFill>
          <p:spPr bwMode="auto">
            <a:xfrm>
              <a:off x="6326665" y="1571652"/>
              <a:ext cx="2227791" cy="811060"/>
            </a:xfrm>
            <a:prstGeom prst="rect">
              <a:avLst/>
            </a:prstGeom>
            <a:ln w="57150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38" name="Picture 6" descr="VÃ½sledok vyhÄ¾adÃ¡vania obrÃ¡zkov pre dopyt ph stupnica">
              <a:extLst>
                <a:ext uri="{FF2B5EF4-FFF2-40B4-BE49-F238E27FC236}">
                  <a16:creationId xmlns:a16="http://schemas.microsoft.com/office/drawing/2014/main" id="{1EB47249-327C-456C-A8B2-5557B87F3E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6830" y="2427628"/>
              <a:ext cx="1215041" cy="677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8" descr="VÃ½sledok vyhÄ¾adÃ¡vania obrÃ¡zkov pre dopyt efekt kysleho dazda na rastliny">
              <a:extLst>
                <a:ext uri="{FF2B5EF4-FFF2-40B4-BE49-F238E27FC236}">
                  <a16:creationId xmlns:a16="http://schemas.microsoft.com/office/drawing/2014/main" id="{868CE75D-3634-47B5-B349-494077E192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977" y="1626568"/>
              <a:ext cx="1353137" cy="902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Obrázok 40">
              <a:extLst>
                <a:ext uri="{FF2B5EF4-FFF2-40B4-BE49-F238E27FC236}">
                  <a16:creationId xmlns:a16="http://schemas.microsoft.com/office/drawing/2014/main" id="{DCB98DCA-A880-4F97-9E2B-D5A68AAB9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6392" y="5062565"/>
              <a:ext cx="159391" cy="159391"/>
            </a:xfrm>
            <a:prstGeom prst="rect">
              <a:avLst/>
            </a:prstGeom>
          </p:spPr>
        </p:pic>
        <p:pic>
          <p:nvPicPr>
            <p:cNvPr id="42" name="Obrázok 41">
              <a:extLst>
                <a:ext uri="{FF2B5EF4-FFF2-40B4-BE49-F238E27FC236}">
                  <a16:creationId xmlns:a16="http://schemas.microsoft.com/office/drawing/2014/main" id="{A5771CE3-93FB-4396-A848-949E87C9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89041" y="4818675"/>
              <a:ext cx="405795" cy="522406"/>
            </a:xfrm>
            <a:prstGeom prst="rect">
              <a:avLst/>
            </a:prstGeom>
          </p:spPr>
        </p:pic>
        <p:pic>
          <p:nvPicPr>
            <p:cNvPr id="43" name="Obrázok 42">
              <a:extLst>
                <a:ext uri="{FF2B5EF4-FFF2-40B4-BE49-F238E27FC236}">
                  <a16:creationId xmlns:a16="http://schemas.microsoft.com/office/drawing/2014/main" id="{FE2B54F8-25FA-4745-8B1D-606C5E222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8152" y="3640222"/>
              <a:ext cx="514120" cy="514120"/>
            </a:xfrm>
            <a:prstGeom prst="rect">
              <a:avLst/>
            </a:prstGeom>
          </p:spPr>
        </p:pic>
        <p:pic>
          <p:nvPicPr>
            <p:cNvPr id="44" name="Obrázok 43">
              <a:extLst>
                <a:ext uri="{FF2B5EF4-FFF2-40B4-BE49-F238E27FC236}">
                  <a16:creationId xmlns:a16="http://schemas.microsoft.com/office/drawing/2014/main" id="{DB7CBC01-7C13-4DA9-86DF-6D4BEEB1E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4547" y="4217081"/>
              <a:ext cx="684830" cy="684830"/>
            </a:xfrm>
            <a:prstGeom prst="rect">
              <a:avLst/>
            </a:prstGeom>
          </p:spPr>
        </p:pic>
        <p:pic>
          <p:nvPicPr>
            <p:cNvPr id="45" name="Obrázok 44">
              <a:extLst>
                <a:ext uri="{FF2B5EF4-FFF2-40B4-BE49-F238E27FC236}">
                  <a16:creationId xmlns:a16="http://schemas.microsoft.com/office/drawing/2014/main" id="{46F03D2C-F744-4F21-948F-F572A2DA8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6665" y="4873972"/>
              <a:ext cx="436054" cy="436054"/>
            </a:xfrm>
            <a:prstGeom prst="rect">
              <a:avLst/>
            </a:prstGeom>
          </p:spPr>
        </p:pic>
        <p:pic>
          <p:nvPicPr>
            <p:cNvPr id="46" name="Obrázok 45">
              <a:extLst>
                <a:ext uri="{FF2B5EF4-FFF2-40B4-BE49-F238E27FC236}">
                  <a16:creationId xmlns:a16="http://schemas.microsoft.com/office/drawing/2014/main" id="{F8D78D82-2F48-4AC4-8FA4-8AE8DF164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9013" y="3683408"/>
              <a:ext cx="467277" cy="467277"/>
            </a:xfrm>
            <a:prstGeom prst="rect">
              <a:avLst/>
            </a:prstGeom>
          </p:spPr>
        </p:pic>
        <p:pic>
          <p:nvPicPr>
            <p:cNvPr id="47" name="Picture 4" descr="VÃ½sledok vyhÄ¾adÃ¡vania obrÃ¡zkov pre dopyt vinegar vector">
              <a:extLst>
                <a:ext uri="{FF2B5EF4-FFF2-40B4-BE49-F238E27FC236}">
                  <a16:creationId xmlns:a16="http://schemas.microsoft.com/office/drawing/2014/main" id="{576A805C-718A-422D-A75A-79F2FB4E8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71302" y="4555586"/>
              <a:ext cx="306082" cy="743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6" descr="VÃ½sledok vyhÄ¾adÃ¡vania obrÃ¡zkov pre dopyt note vector">
              <a:extLst>
                <a:ext uri="{FF2B5EF4-FFF2-40B4-BE49-F238E27FC236}">
                  <a16:creationId xmlns:a16="http://schemas.microsoft.com/office/drawing/2014/main" id="{2FF2A01D-D5C5-4C11-9CB0-AB5F5CE733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02554" y="3747572"/>
              <a:ext cx="873187" cy="976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8" descr="VÃ½sledok vyhÄ¾adÃ¡vania obrÃ¡zkov pre dopyt paper with adhesive tape png">
              <a:extLst>
                <a:ext uri="{FF2B5EF4-FFF2-40B4-BE49-F238E27FC236}">
                  <a16:creationId xmlns:a16="http://schemas.microsoft.com/office/drawing/2014/main" id="{29F77582-1FC8-4392-AD25-9DF2646A9A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322506" y="3471124"/>
              <a:ext cx="1664563" cy="2050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Obdĺžnik 49">
              <a:extLst>
                <a:ext uri="{FF2B5EF4-FFF2-40B4-BE49-F238E27FC236}">
                  <a16:creationId xmlns:a16="http://schemas.microsoft.com/office/drawing/2014/main" id="{729CCCBE-A58C-472E-881A-DD292B245A82}"/>
                </a:ext>
              </a:extLst>
            </p:cNvPr>
            <p:cNvSpPr/>
            <p:nvPr/>
          </p:nvSpPr>
          <p:spPr>
            <a:xfrm>
              <a:off x="8574609" y="3747573"/>
              <a:ext cx="633455" cy="157414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1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2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3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4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5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6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7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8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9</a:t>
              </a:r>
            </a:p>
            <a:p>
              <a:pPr>
                <a:lnSpc>
                  <a:spcPct val="107000"/>
                </a:lnSpc>
              </a:pPr>
              <a:r>
                <a: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Krok 10</a:t>
              </a:r>
            </a:p>
          </p:txBody>
        </p:sp>
        <p:grpSp>
          <p:nvGrpSpPr>
            <p:cNvPr id="52" name="Skupina 51">
              <a:extLst>
                <a:ext uri="{FF2B5EF4-FFF2-40B4-BE49-F238E27FC236}">
                  <a16:creationId xmlns:a16="http://schemas.microsoft.com/office/drawing/2014/main" id="{E5F3D9E0-0DCC-4138-BD9E-FAFE9FB325FD}"/>
                </a:ext>
              </a:extLst>
            </p:cNvPr>
            <p:cNvGrpSpPr/>
            <p:nvPr/>
          </p:nvGrpSpPr>
          <p:grpSpPr>
            <a:xfrm>
              <a:off x="7667373" y="2543476"/>
              <a:ext cx="2319756" cy="621912"/>
              <a:chOff x="5747902" y="2526223"/>
              <a:chExt cx="2319756" cy="621912"/>
            </a:xfrm>
          </p:grpSpPr>
          <p:pic>
            <p:nvPicPr>
              <p:cNvPr id="53" name="Picture 4" descr="SÃºvisiaci obrÃ¡zok">
                <a:extLst>
                  <a:ext uri="{FF2B5EF4-FFF2-40B4-BE49-F238E27FC236}">
                    <a16:creationId xmlns:a16="http://schemas.microsoft.com/office/drawing/2014/main" id="{58024DAD-A302-4503-9846-8F39D273F9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2459" b="-697"/>
              <a:stretch/>
            </p:blipFill>
            <p:spPr bwMode="auto">
              <a:xfrm flipH="1">
                <a:off x="5747902" y="2526223"/>
                <a:ext cx="2319756" cy="6219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4" name="BlokTextu 53">
                <a:extLst>
                  <a:ext uri="{FF2B5EF4-FFF2-40B4-BE49-F238E27FC236}">
                    <a16:creationId xmlns:a16="http://schemas.microsoft.com/office/drawing/2014/main" id="{5ABF416F-96DC-4922-9A51-1E45A408E2F8}"/>
                  </a:ext>
                </a:extLst>
              </p:cNvPr>
              <p:cNvSpPr txBox="1"/>
              <p:nvPr/>
            </p:nvSpPr>
            <p:spPr>
              <a:xfrm>
                <a:off x="7536361" y="2940580"/>
                <a:ext cx="359176" cy="184666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600" b="1" dirty="0">
                    <a:latin typeface="Century Gothic" panose="020B0502020202020204" pitchFamily="34" charset="0"/>
                  </a:rPr>
                  <a:t>7 pH</a:t>
                </a:r>
              </a:p>
            </p:txBody>
          </p:sp>
          <p:sp>
            <p:nvSpPr>
              <p:cNvPr id="55" name="BlokTextu 54">
                <a:extLst>
                  <a:ext uri="{FF2B5EF4-FFF2-40B4-BE49-F238E27FC236}">
                    <a16:creationId xmlns:a16="http://schemas.microsoft.com/office/drawing/2014/main" id="{98B8E6BB-801A-4AA6-AE12-352A493EB19E}"/>
                  </a:ext>
                </a:extLst>
              </p:cNvPr>
              <p:cNvSpPr txBox="1"/>
              <p:nvPr/>
            </p:nvSpPr>
            <p:spPr>
              <a:xfrm>
                <a:off x="6661504" y="2943388"/>
                <a:ext cx="435720" cy="184666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600" b="1" dirty="0">
                    <a:latin typeface="Century Gothic" panose="020B0502020202020204" pitchFamily="34" charset="0"/>
                  </a:rPr>
                  <a:t>4,5 pH</a:t>
                </a:r>
              </a:p>
            </p:txBody>
          </p:sp>
          <p:sp>
            <p:nvSpPr>
              <p:cNvPr id="56" name="BlokTextu 55">
                <a:extLst>
                  <a:ext uri="{FF2B5EF4-FFF2-40B4-BE49-F238E27FC236}">
                    <a16:creationId xmlns:a16="http://schemas.microsoft.com/office/drawing/2014/main" id="{F484622C-CA11-425E-8B97-F51445E3FB03}"/>
                  </a:ext>
                </a:extLst>
              </p:cNvPr>
              <p:cNvSpPr txBox="1"/>
              <p:nvPr/>
            </p:nvSpPr>
            <p:spPr>
              <a:xfrm>
                <a:off x="5874820" y="2946025"/>
                <a:ext cx="435720" cy="184666"/>
              </a:xfrm>
              <a:prstGeom prst="rect">
                <a:avLst/>
              </a:prstGeom>
              <a:solidFill>
                <a:srgbClr val="EA5B4B"/>
              </a:solidFill>
              <a:ln>
                <a:solidFill>
                  <a:srgbClr val="FFC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sk-SK" sz="600" b="1" dirty="0">
                    <a:latin typeface="Century Gothic" panose="020B0502020202020204" pitchFamily="34" charset="0"/>
                  </a:rPr>
                  <a:t>3,0 pH</a:t>
                </a:r>
              </a:p>
            </p:txBody>
          </p:sp>
        </p:grpSp>
      </p:grpSp>
      <p:sp>
        <p:nvSpPr>
          <p:cNvPr id="26" name="Obdĺžnik 4">
            <a:extLst>
              <a:ext uri="{FF2B5EF4-FFF2-40B4-BE49-F238E27FC236}">
                <a16:creationId xmlns:a16="http://schemas.microsoft.com/office/drawing/2014/main" id="{08D5BB6B-30FF-47AE-944C-5AC6DBAB61BA}"/>
              </a:ext>
            </a:extLst>
          </p:cNvPr>
          <p:cNvSpPr/>
          <p:nvPr/>
        </p:nvSpPr>
        <p:spPr>
          <a:xfrm flipH="1">
            <a:off x="10119236" y="186213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8DF64672-7DB5-4801-A3FA-6410B6470335}"/>
              </a:ext>
            </a:extLst>
          </p:cNvPr>
          <p:cNvSpPr txBox="1"/>
          <p:nvPr/>
        </p:nvSpPr>
        <p:spPr>
          <a:xfrm>
            <a:off x="10370118" y="732458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40A46FDD-39CB-4ACA-89E1-3487446A137E}"/>
              </a:ext>
            </a:extLst>
          </p:cNvPr>
          <p:cNvSpPr txBox="1"/>
          <p:nvPr/>
        </p:nvSpPr>
        <p:spPr>
          <a:xfrm>
            <a:off x="10247781" y="2968880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9053782F-49FE-47DA-A70F-687815232DE0}"/>
              </a:ext>
            </a:extLst>
          </p:cNvPr>
          <p:cNvSpPr txBox="1"/>
          <p:nvPr/>
        </p:nvSpPr>
        <p:spPr>
          <a:xfrm>
            <a:off x="10261902" y="4472923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sp>
        <p:nvSpPr>
          <p:cNvPr id="51" name="Obdĺžnik 50">
            <a:extLst>
              <a:ext uri="{FF2B5EF4-FFF2-40B4-BE49-F238E27FC236}">
                <a16:creationId xmlns:a16="http://schemas.microsoft.com/office/drawing/2014/main" id="{25086CF4-D5F4-4F40-A85D-BB5D8540A60B}"/>
              </a:ext>
            </a:extLst>
          </p:cNvPr>
          <p:cNvSpPr/>
          <p:nvPr/>
        </p:nvSpPr>
        <p:spPr>
          <a:xfrm>
            <a:off x="10167107" y="4836027"/>
            <a:ext cx="1960226" cy="47731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Kukolová, Andrej Ferko, rok vydania </a:t>
            </a:r>
          </a:p>
        </p:txBody>
      </p:sp>
      <p:grpSp>
        <p:nvGrpSpPr>
          <p:cNvPr id="57" name="Skupina 56">
            <a:extLst>
              <a:ext uri="{FF2B5EF4-FFF2-40B4-BE49-F238E27FC236}">
                <a16:creationId xmlns:a16="http://schemas.microsoft.com/office/drawing/2014/main" id="{5EA3E1D0-A11C-4F51-980C-71BFD8BF918A}"/>
              </a:ext>
            </a:extLst>
          </p:cNvPr>
          <p:cNvGrpSpPr/>
          <p:nvPr/>
        </p:nvGrpSpPr>
        <p:grpSpPr>
          <a:xfrm>
            <a:off x="10274486" y="1067611"/>
            <a:ext cx="1949896" cy="1787478"/>
            <a:chOff x="8355015" y="1018459"/>
            <a:chExt cx="1949896" cy="1787478"/>
          </a:xfrm>
        </p:grpSpPr>
        <p:grpSp>
          <p:nvGrpSpPr>
            <p:cNvPr id="58" name="Skupina 57">
              <a:extLst>
                <a:ext uri="{FF2B5EF4-FFF2-40B4-BE49-F238E27FC236}">
                  <a16:creationId xmlns:a16="http://schemas.microsoft.com/office/drawing/2014/main" id="{E948EE09-3829-42E3-A5FF-7F2C785A26C1}"/>
                </a:ext>
              </a:extLst>
            </p:cNvPr>
            <p:cNvGrpSpPr/>
            <p:nvPr/>
          </p:nvGrpSpPr>
          <p:grpSpPr>
            <a:xfrm>
              <a:off x="8355015" y="1018459"/>
              <a:ext cx="1949896" cy="1669636"/>
              <a:chOff x="8355015" y="1018459"/>
              <a:chExt cx="1949896" cy="1669636"/>
            </a:xfrm>
          </p:grpSpPr>
          <p:sp>
            <p:nvSpPr>
              <p:cNvPr id="70" name="Obdĺžnik 69">
                <a:extLst>
                  <a:ext uri="{FF2B5EF4-FFF2-40B4-BE49-F238E27FC236}">
                    <a16:creationId xmlns:a16="http://schemas.microsoft.com/office/drawing/2014/main" id="{CFA98C96-55B8-4656-9438-31E3E60C75D4}"/>
                  </a:ext>
                </a:extLst>
              </p:cNvPr>
              <p:cNvSpPr/>
              <p:nvPr/>
            </p:nvSpPr>
            <p:spPr>
              <a:xfrm>
                <a:off x="8355015" y="1018459"/>
                <a:ext cx="1898140" cy="3772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kontrolná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čistá voda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         (pH ~7.0)</a:t>
                </a:r>
                <a:endParaRPr lang="sk-SK" sz="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bdĺžnik 70">
                <a:extLst>
                  <a:ext uri="{FF2B5EF4-FFF2-40B4-BE49-F238E27FC236}">
                    <a16:creationId xmlns:a16="http://schemas.microsoft.com/office/drawing/2014/main" id="{A08B1C15-7F2A-474B-9BC5-8F8455804E1B}"/>
                  </a:ext>
                </a:extLst>
              </p:cNvPr>
              <p:cNvSpPr/>
              <p:nvPr/>
            </p:nvSpPr>
            <p:spPr>
              <a:xfrm>
                <a:off x="8360713" y="1711674"/>
                <a:ext cx="1930652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kyslá voda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(pH ~ 4.5)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Obdĺžnik 71">
                <a:extLst>
                  <a:ext uri="{FF2B5EF4-FFF2-40B4-BE49-F238E27FC236}">
                    <a16:creationId xmlns:a16="http://schemas.microsoft.com/office/drawing/2014/main" id="{8D78E7EA-734A-4305-B153-4CC5C928463A}"/>
                  </a:ext>
                </a:extLst>
              </p:cNvPr>
              <p:cNvSpPr/>
              <p:nvPr/>
            </p:nvSpPr>
            <p:spPr>
              <a:xfrm>
                <a:off x="8360275" y="2310876"/>
                <a:ext cx="1944636" cy="377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sk-SK" sz="9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skupina: </a:t>
                </a: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veľmi kyslá </a:t>
                </a:r>
                <a:b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sk-SK" sz="9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entury Gothic" panose="020B050202020202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                           voda (pH ~ 3.0)</a:t>
                </a:r>
                <a:endParaRPr lang="sk-SK" sz="9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59" name="Skupina 58">
              <a:extLst>
                <a:ext uri="{FF2B5EF4-FFF2-40B4-BE49-F238E27FC236}">
                  <a16:creationId xmlns:a16="http://schemas.microsoft.com/office/drawing/2014/main" id="{0E07AEE5-70EA-4F7B-8CDF-C93A2DB2E318}"/>
                </a:ext>
              </a:extLst>
            </p:cNvPr>
            <p:cNvGrpSpPr/>
            <p:nvPr/>
          </p:nvGrpSpPr>
          <p:grpSpPr>
            <a:xfrm>
              <a:off x="9134532" y="2036403"/>
              <a:ext cx="854989" cy="217974"/>
              <a:chOff x="5128085" y="3369191"/>
              <a:chExt cx="2551249" cy="762337"/>
            </a:xfrm>
          </p:grpSpPr>
          <p:pic>
            <p:nvPicPr>
              <p:cNvPr id="67" name="Obrázok 66">
                <a:extLst>
                  <a:ext uri="{FF2B5EF4-FFF2-40B4-BE49-F238E27FC236}">
                    <a16:creationId xmlns:a16="http://schemas.microsoft.com/office/drawing/2014/main" id="{644E9933-7413-486B-8549-40EF32C92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2134" y="3369191"/>
                <a:ext cx="757200" cy="757198"/>
              </a:xfrm>
              <a:prstGeom prst="rect">
                <a:avLst/>
              </a:prstGeom>
            </p:spPr>
          </p:pic>
          <p:pic>
            <p:nvPicPr>
              <p:cNvPr id="68" name="Obrázok 67">
                <a:extLst>
                  <a:ext uri="{FF2B5EF4-FFF2-40B4-BE49-F238E27FC236}">
                    <a16:creationId xmlns:a16="http://schemas.microsoft.com/office/drawing/2014/main" id="{54AE4CA1-D8FC-465F-94B4-1F4058AA9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8" y="3374329"/>
                <a:ext cx="757200" cy="757199"/>
              </a:xfrm>
              <a:prstGeom prst="rect">
                <a:avLst/>
              </a:prstGeom>
            </p:spPr>
          </p:pic>
          <p:pic>
            <p:nvPicPr>
              <p:cNvPr id="69" name="Obrázok 68">
                <a:extLst>
                  <a:ext uri="{FF2B5EF4-FFF2-40B4-BE49-F238E27FC236}">
                    <a16:creationId xmlns:a16="http://schemas.microsoft.com/office/drawing/2014/main" id="{6184ED14-F67F-4C3C-ABD7-CEF89E2489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085" y="3374329"/>
                <a:ext cx="757200" cy="757199"/>
              </a:xfrm>
              <a:prstGeom prst="rect">
                <a:avLst/>
              </a:prstGeom>
            </p:spPr>
          </p:pic>
        </p:grpSp>
        <p:grpSp>
          <p:nvGrpSpPr>
            <p:cNvPr id="60" name="Skupina 59">
              <a:extLst>
                <a:ext uri="{FF2B5EF4-FFF2-40B4-BE49-F238E27FC236}">
                  <a16:creationId xmlns:a16="http://schemas.microsoft.com/office/drawing/2014/main" id="{F199A57F-8DD9-40AB-9B7D-26BEDD6AB5C0}"/>
                </a:ext>
              </a:extLst>
            </p:cNvPr>
            <p:cNvGrpSpPr/>
            <p:nvPr/>
          </p:nvGrpSpPr>
          <p:grpSpPr>
            <a:xfrm>
              <a:off x="9206740" y="2660714"/>
              <a:ext cx="723476" cy="145223"/>
              <a:chOff x="5131848" y="4809700"/>
              <a:chExt cx="2551249" cy="762300"/>
            </a:xfrm>
          </p:grpSpPr>
          <p:pic>
            <p:nvPicPr>
              <p:cNvPr id="64" name="Obrázok 63">
                <a:extLst>
                  <a:ext uri="{FF2B5EF4-FFF2-40B4-BE49-F238E27FC236}">
                    <a16:creationId xmlns:a16="http://schemas.microsoft.com/office/drawing/2014/main" id="{6584B0F1-B60F-4202-8251-9CDC9CE74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6" y="4809700"/>
                <a:ext cx="757201" cy="757198"/>
              </a:xfrm>
              <a:prstGeom prst="rect">
                <a:avLst/>
              </a:prstGeom>
            </p:spPr>
          </p:pic>
          <p:pic>
            <p:nvPicPr>
              <p:cNvPr id="65" name="Obrázok 64">
                <a:extLst>
                  <a:ext uri="{FF2B5EF4-FFF2-40B4-BE49-F238E27FC236}">
                    <a16:creationId xmlns:a16="http://schemas.microsoft.com/office/drawing/2014/main" id="{5B8A5911-798D-42B5-9586-2727C21AC4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1" y="4814802"/>
                <a:ext cx="757201" cy="757198"/>
              </a:xfrm>
              <a:prstGeom prst="rect">
                <a:avLst/>
              </a:prstGeom>
            </p:spPr>
          </p:pic>
          <p:pic>
            <p:nvPicPr>
              <p:cNvPr id="66" name="Obrázok 65">
                <a:extLst>
                  <a:ext uri="{FF2B5EF4-FFF2-40B4-BE49-F238E27FC236}">
                    <a16:creationId xmlns:a16="http://schemas.microsoft.com/office/drawing/2014/main" id="{837C33F6-7770-4D81-B4B8-4EC43131DE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4814802"/>
                <a:ext cx="757201" cy="757198"/>
              </a:xfrm>
              <a:prstGeom prst="rect">
                <a:avLst/>
              </a:prstGeom>
            </p:spPr>
          </p:pic>
        </p:grpSp>
        <p:pic>
          <p:nvPicPr>
            <p:cNvPr id="61" name="Obrázok 60">
              <a:extLst>
                <a:ext uri="{FF2B5EF4-FFF2-40B4-BE49-F238E27FC236}">
                  <a16:creationId xmlns:a16="http://schemas.microsoft.com/office/drawing/2014/main" id="{35319541-44FC-4F55-8998-1F7C9D3FE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443904" y="1287320"/>
              <a:ext cx="442188" cy="492334"/>
            </a:xfrm>
            <a:prstGeom prst="rect">
              <a:avLst/>
            </a:prstGeom>
          </p:spPr>
        </p:pic>
        <p:pic>
          <p:nvPicPr>
            <p:cNvPr id="62" name="Obrázok 61">
              <a:extLst>
                <a:ext uri="{FF2B5EF4-FFF2-40B4-BE49-F238E27FC236}">
                  <a16:creationId xmlns:a16="http://schemas.microsoft.com/office/drawing/2014/main" id="{7E4F1E2E-9D1D-44AB-8731-20E22CCC7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969283" y="1281261"/>
              <a:ext cx="442188" cy="482205"/>
            </a:xfrm>
            <a:prstGeom prst="rect">
              <a:avLst/>
            </a:prstGeom>
          </p:spPr>
        </p:pic>
        <p:pic>
          <p:nvPicPr>
            <p:cNvPr id="63" name="Obrázok 62">
              <a:extLst>
                <a:ext uri="{FF2B5EF4-FFF2-40B4-BE49-F238E27FC236}">
                  <a16:creationId xmlns:a16="http://schemas.microsoft.com/office/drawing/2014/main" id="{AA5A2A4F-BE6F-4510-AF54-DFBDA765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542728" y="1289180"/>
              <a:ext cx="442188" cy="476506"/>
            </a:xfrm>
            <a:prstGeom prst="rect">
              <a:avLst/>
            </a:prstGeom>
          </p:spPr>
        </p:pic>
      </p:grpSp>
      <p:sp>
        <p:nvSpPr>
          <p:cNvPr id="73" name="Obdĺžnik 72">
            <a:extLst>
              <a:ext uri="{FF2B5EF4-FFF2-40B4-BE49-F238E27FC236}">
                <a16:creationId xmlns:a16="http://schemas.microsoft.com/office/drawing/2014/main" id="{3E5282C7-FBE5-4F62-AD6E-DB0C9ACC08B0}"/>
              </a:ext>
            </a:extLst>
          </p:cNvPr>
          <p:cNvSpPr/>
          <p:nvPr/>
        </p:nvSpPr>
        <p:spPr>
          <a:xfrm>
            <a:off x="10182971" y="3307314"/>
            <a:ext cx="2021554" cy="111774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Hypotéza sa potvrdila.</a:t>
            </a:r>
          </a:p>
        </p:txBody>
      </p:sp>
      <p:grpSp>
        <p:nvGrpSpPr>
          <p:cNvPr id="83" name="Skupina 82">
            <a:extLst>
              <a:ext uri="{FF2B5EF4-FFF2-40B4-BE49-F238E27FC236}">
                <a16:creationId xmlns:a16="http://schemas.microsoft.com/office/drawing/2014/main" id="{1518B49C-FBEF-4EE9-BA6C-BCEA60E141AC}"/>
              </a:ext>
            </a:extLst>
          </p:cNvPr>
          <p:cNvGrpSpPr/>
          <p:nvPr/>
        </p:nvGrpSpPr>
        <p:grpSpPr>
          <a:xfrm>
            <a:off x="4135531" y="186214"/>
            <a:ext cx="2144440" cy="5831880"/>
            <a:chOff x="4135531" y="186214"/>
            <a:chExt cx="2144440" cy="5831880"/>
          </a:xfrm>
        </p:grpSpPr>
        <p:sp>
          <p:nvSpPr>
            <p:cNvPr id="24" name="Obdĺžnik 4">
              <a:extLst>
                <a:ext uri="{FF2B5EF4-FFF2-40B4-BE49-F238E27FC236}">
                  <a16:creationId xmlns:a16="http://schemas.microsoft.com/office/drawing/2014/main" id="{B029AD49-E379-459E-AB0C-DA0A6DDC1A57}"/>
                </a:ext>
              </a:extLst>
            </p:cNvPr>
            <p:cNvSpPr/>
            <p:nvPr/>
          </p:nvSpPr>
          <p:spPr>
            <a:xfrm>
              <a:off x="4135531" y="186214"/>
              <a:ext cx="2092419" cy="5831880"/>
            </a:xfrm>
            <a:custGeom>
              <a:avLst/>
              <a:gdLst>
                <a:gd name="connsiteX0" fmla="*/ 0 w 2290014"/>
                <a:gd name="connsiteY0" fmla="*/ 0 h 4993876"/>
                <a:gd name="connsiteX1" fmla="*/ 2290014 w 2290014"/>
                <a:gd name="connsiteY1" fmla="*/ 0 h 4993876"/>
                <a:gd name="connsiteX2" fmla="*/ 2290014 w 2290014"/>
                <a:gd name="connsiteY2" fmla="*/ 4993876 h 4993876"/>
                <a:gd name="connsiteX3" fmla="*/ 0 w 2290014"/>
                <a:gd name="connsiteY3" fmla="*/ 4993876 h 4993876"/>
                <a:gd name="connsiteX4" fmla="*/ 0 w 2290014"/>
                <a:gd name="connsiteY4" fmla="*/ 0 h 4993876"/>
                <a:gd name="connsiteX0" fmla="*/ 0 w 2290014"/>
                <a:gd name="connsiteY0" fmla="*/ 0 h 5403309"/>
                <a:gd name="connsiteX1" fmla="*/ 2290014 w 2290014"/>
                <a:gd name="connsiteY1" fmla="*/ 409433 h 5403309"/>
                <a:gd name="connsiteX2" fmla="*/ 2290014 w 2290014"/>
                <a:gd name="connsiteY2" fmla="*/ 5403309 h 5403309"/>
                <a:gd name="connsiteX3" fmla="*/ 0 w 2290014"/>
                <a:gd name="connsiteY3" fmla="*/ 5403309 h 5403309"/>
                <a:gd name="connsiteX4" fmla="*/ 0 w 2290014"/>
                <a:gd name="connsiteY4" fmla="*/ 0 h 5403309"/>
                <a:gd name="connsiteX0" fmla="*/ 16042 w 2306056"/>
                <a:gd name="connsiteY0" fmla="*/ 0 h 6077078"/>
                <a:gd name="connsiteX1" fmla="*/ 2306056 w 2306056"/>
                <a:gd name="connsiteY1" fmla="*/ 409433 h 6077078"/>
                <a:gd name="connsiteX2" fmla="*/ 2306056 w 2306056"/>
                <a:gd name="connsiteY2" fmla="*/ 5403309 h 6077078"/>
                <a:gd name="connsiteX3" fmla="*/ 0 w 2306056"/>
                <a:gd name="connsiteY3" fmla="*/ 6077078 h 6077078"/>
                <a:gd name="connsiteX4" fmla="*/ 16042 w 2306056"/>
                <a:gd name="connsiteY4" fmla="*/ 0 h 6077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6056" h="6077078">
                  <a:moveTo>
                    <a:pt x="16042" y="0"/>
                  </a:moveTo>
                  <a:lnTo>
                    <a:pt x="2306056" y="409433"/>
                  </a:lnTo>
                  <a:lnTo>
                    <a:pt x="2306056" y="5403309"/>
                  </a:lnTo>
                  <a:lnTo>
                    <a:pt x="0" y="6077078"/>
                  </a:lnTo>
                  <a:cubicBezTo>
                    <a:pt x="5347" y="4051385"/>
                    <a:pt x="10695" y="2025693"/>
                    <a:pt x="16042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9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5" name="BlokTextu 74">
              <a:extLst>
                <a:ext uri="{FF2B5EF4-FFF2-40B4-BE49-F238E27FC236}">
                  <a16:creationId xmlns:a16="http://schemas.microsoft.com/office/drawing/2014/main" id="{B234E4B1-CF47-472A-AD9E-217D067226E0}"/>
                </a:ext>
              </a:extLst>
            </p:cNvPr>
            <p:cNvSpPr txBox="1"/>
            <p:nvPr/>
          </p:nvSpPr>
          <p:spPr>
            <a:xfrm>
              <a:off x="4377565" y="821212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76" name="Picture 6" descr="VÃ½sledok vyhÄ¾adÃ¡vania obrÃ¡zkov pre dopyt garden man vector">
              <a:extLst>
                <a:ext uri="{FF2B5EF4-FFF2-40B4-BE49-F238E27FC236}">
                  <a16:creationId xmlns:a16="http://schemas.microsoft.com/office/drawing/2014/main" id="{2932762B-3B68-4C3B-B96A-09F1B21EFC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5181318" y="1403914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BlokTextu 76">
              <a:extLst>
                <a:ext uri="{FF2B5EF4-FFF2-40B4-BE49-F238E27FC236}">
                  <a16:creationId xmlns:a16="http://schemas.microsoft.com/office/drawing/2014/main" id="{8EEC9221-8ED6-4FDB-B19E-C99826B3F8DA}"/>
                </a:ext>
              </a:extLst>
            </p:cNvPr>
            <p:cNvSpPr txBox="1"/>
            <p:nvPr/>
          </p:nvSpPr>
          <p:spPr>
            <a:xfrm>
              <a:off x="4513954" y="2563406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78" name="Picture 2" descr="SÃºvisiaci obrÃ¡zok">
              <a:extLst>
                <a:ext uri="{FF2B5EF4-FFF2-40B4-BE49-F238E27FC236}">
                  <a16:creationId xmlns:a16="http://schemas.microsoft.com/office/drawing/2014/main" id="{733002BC-796F-40B4-BA7B-1EA6A17DAF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4185415" y="3017011"/>
              <a:ext cx="1265898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BlokTextu 78">
              <a:extLst>
                <a:ext uri="{FF2B5EF4-FFF2-40B4-BE49-F238E27FC236}">
                  <a16:creationId xmlns:a16="http://schemas.microsoft.com/office/drawing/2014/main" id="{1DC69148-4787-4529-B770-CEEB532BED57}"/>
                </a:ext>
              </a:extLst>
            </p:cNvPr>
            <p:cNvSpPr txBox="1"/>
            <p:nvPr/>
          </p:nvSpPr>
          <p:spPr>
            <a:xfrm>
              <a:off x="5367615" y="3017011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80" name="BlokTextu 79">
              <a:extLst>
                <a:ext uri="{FF2B5EF4-FFF2-40B4-BE49-F238E27FC236}">
                  <a16:creationId xmlns:a16="http://schemas.microsoft.com/office/drawing/2014/main" id="{E8D418AA-0D50-4144-B53E-A3EC92F3CB0C}"/>
                </a:ext>
              </a:extLst>
            </p:cNvPr>
            <p:cNvSpPr txBox="1"/>
            <p:nvPr/>
          </p:nvSpPr>
          <p:spPr>
            <a:xfrm>
              <a:off x="4513954" y="4054007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81" name="Obdĺžnik 80">
              <a:extLst>
                <a:ext uri="{FF2B5EF4-FFF2-40B4-BE49-F238E27FC236}">
                  <a16:creationId xmlns:a16="http://schemas.microsoft.com/office/drawing/2014/main" id="{F83F9FF7-AF47-46F7-8F49-77B152115C5B}"/>
                </a:ext>
              </a:extLst>
            </p:cNvPr>
            <p:cNvSpPr/>
            <p:nvPr/>
          </p:nvSpPr>
          <p:spPr>
            <a:xfrm>
              <a:off x="4148520" y="4397280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2" name="BlokTextu 81">
              <a:extLst>
                <a:ext uri="{FF2B5EF4-FFF2-40B4-BE49-F238E27FC236}">
                  <a16:creationId xmlns:a16="http://schemas.microsoft.com/office/drawing/2014/main" id="{7B3DE730-A631-4BD7-9090-7505A651D112}"/>
                </a:ext>
              </a:extLst>
            </p:cNvPr>
            <p:cNvSpPr txBox="1"/>
            <p:nvPr/>
          </p:nvSpPr>
          <p:spPr>
            <a:xfrm>
              <a:off x="4148520" y="1246467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31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6" grpId="0" animBg="1"/>
      <p:bldP spid="7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29" grpId="0" animBg="1"/>
      <p:bldP spid="26" grpId="0" animBg="1"/>
      <p:bldP spid="34" grpId="0" animBg="1"/>
      <p:bldP spid="35" grpId="0" animBg="1"/>
      <p:bldP spid="36" grpId="0" animBg="1"/>
      <p:bldP spid="51" grpId="0"/>
      <p:bldP spid="7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Obrázok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Obdĺžnik 1"/>
            <p:cNvSpPr/>
            <p:nvPr/>
          </p:nvSpPr>
          <p:spPr>
            <a:xfrm>
              <a:off x="3642321" y="3044925"/>
              <a:ext cx="4997003" cy="96966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1" name="Obdĺžnik 20"/>
          <p:cNvSpPr/>
          <p:nvPr/>
        </p:nvSpPr>
        <p:spPr>
          <a:xfrm>
            <a:off x="-2" y="5926936"/>
            <a:ext cx="12192002" cy="931064"/>
          </a:xfrm>
          <a:prstGeom prst="rect">
            <a:avLst/>
          </a:prstGeom>
          <a:solidFill>
            <a:srgbClr val="4D9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 23"/>
          <p:cNvSpPr/>
          <p:nvPr/>
        </p:nvSpPr>
        <p:spPr>
          <a:xfrm>
            <a:off x="1147" y="604434"/>
            <a:ext cx="12236821" cy="48236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04800" dist="2159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413" y="775069"/>
            <a:ext cx="9951063" cy="1655762"/>
          </a:xfrm>
        </p:spPr>
        <p:txBody>
          <a:bodyPr>
            <a:normAutofit/>
          </a:bodyPr>
          <a:lstStyle/>
          <a:p>
            <a:r>
              <a:rPr lang="sk-SK" b="1" dirty="0">
                <a:latin typeface="Century Gothic" panose="020B0502020202020204" pitchFamily="34" charset="0"/>
              </a:rPr>
              <a:t>ASOCIÁCIA PRE MLÁDEŽ, VEDU A TECHNIKU</a:t>
            </a:r>
          </a:p>
          <a:p>
            <a:r>
              <a:rPr lang="sk-SK" sz="2000" dirty="0">
                <a:latin typeface="Century Gothic" panose="020B0502020202020204" pitchFamily="34" charset="0"/>
              </a:rPr>
              <a:t>Projekt: Centrum ďalšieho vzdelávania vedátorov </a:t>
            </a:r>
          </a:p>
          <a:p>
            <a:r>
              <a:rPr lang="sk-SK" sz="1400" dirty="0">
                <a:latin typeface="Century Gothic" panose="020B0502020202020204" pitchFamily="34" charset="0"/>
              </a:rPr>
              <a:t>Sprostredkovateľský orgán OPĽZ – MŠVVŠ SR</a:t>
            </a:r>
            <a:br>
              <a:rPr lang="sk-SK" sz="1400" dirty="0">
                <a:latin typeface="Century Gothic" panose="020B0502020202020204" pitchFamily="34" charset="0"/>
              </a:rPr>
            </a:br>
            <a:r>
              <a:rPr lang="sk-SK" sz="1400" dirty="0">
                <a:latin typeface="Century Gothic" panose="020B0502020202020204" pitchFamily="34" charset="0"/>
              </a:rPr>
              <a:t>ITMS2014+ kód projektu 312011D582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44824" y="5686689"/>
            <a:ext cx="12192000" cy="1171311"/>
            <a:chOff x="1" y="5688105"/>
            <a:chExt cx="12192000" cy="1171311"/>
          </a:xfrm>
        </p:grpSpPr>
        <p:sp>
          <p:nvSpPr>
            <p:cNvPr id="14" name="Obdĺžnik 13"/>
            <p:cNvSpPr/>
            <p:nvPr/>
          </p:nvSpPr>
          <p:spPr>
            <a:xfrm>
              <a:off x="1" y="5688105"/>
              <a:ext cx="12192000" cy="1169893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363071" y="5930544"/>
              <a:ext cx="11828928" cy="927456"/>
              <a:chOff x="363071" y="5930544"/>
              <a:chExt cx="11828928" cy="927456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071" y="5930544"/>
                <a:ext cx="8592671" cy="927455"/>
              </a:xfrm>
              <a:prstGeom prst="rect">
                <a:avLst/>
              </a:prstGeom>
            </p:spPr>
          </p:pic>
          <p:sp>
            <p:nvSpPr>
              <p:cNvPr id="11" name="Obdĺžnik 10"/>
              <p:cNvSpPr/>
              <p:nvPr/>
            </p:nvSpPr>
            <p:spPr>
              <a:xfrm>
                <a:off x="9076764" y="5930544"/>
                <a:ext cx="3115235" cy="927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653" y="5785114"/>
              <a:ext cx="1478694" cy="1074302"/>
            </a:xfrm>
            <a:prstGeom prst="rect">
              <a:avLst/>
            </a:prstGeom>
          </p:spPr>
        </p:pic>
      </p:grpSp>
      <p:sp>
        <p:nvSpPr>
          <p:cNvPr id="15" name="Obdĺžnik 14"/>
          <p:cNvSpPr/>
          <p:nvPr/>
        </p:nvSpPr>
        <p:spPr>
          <a:xfrm>
            <a:off x="0" y="5930543"/>
            <a:ext cx="363069" cy="92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433765" y="2810393"/>
            <a:ext cx="8205559" cy="161677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už viete ako na to,</a:t>
            </a:r>
          </a:p>
          <a:p>
            <a:r>
              <a:rPr lang="sk-SK" sz="5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vitajte medzi vedátormi</a:t>
            </a:r>
          </a:p>
          <a:p>
            <a:endParaRPr lang="sk-SK" sz="7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Podnadpis 2"/>
          <p:cNvSpPr txBox="1">
            <a:spLocks/>
          </p:cNvSpPr>
          <p:nvPr/>
        </p:nvSpPr>
        <p:spPr>
          <a:xfrm>
            <a:off x="12685" y="4859297"/>
            <a:ext cx="9769528" cy="450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Century Gothic" panose="020B0502020202020204" pitchFamily="34" charset="0"/>
                <a:hlinkClick r:id="rId5"/>
              </a:rPr>
              <a:t>amavet@amavet.sk</a:t>
            </a:r>
            <a:r>
              <a:rPr lang="sk-SK" b="1" dirty="0">
                <a:latin typeface="Century Gothic" panose="020B0502020202020204" pitchFamily="34" charset="0"/>
              </a:rPr>
              <a:t>             </a:t>
            </a:r>
            <a:r>
              <a:rPr lang="sk-SK" b="1" dirty="0">
                <a:latin typeface="Century Gothic" panose="020B0502020202020204" pitchFamily="34" charset="0"/>
                <a:hlinkClick r:id="rId6"/>
              </a:rPr>
              <a:t>www.amavet.sk</a:t>
            </a:r>
            <a:endParaRPr lang="sk-SK" b="1" dirty="0">
              <a:latin typeface="Century Gothic" panose="020B0502020202020204" pitchFamily="34" charset="0"/>
            </a:endParaRPr>
          </a:p>
          <a:p>
            <a:endParaRPr lang="sk-SK" b="1" dirty="0">
              <a:latin typeface="Century Gothic" panose="020B0502020202020204" pitchFamily="34" charset="0"/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E028C9C-539E-40FA-879F-664F9FE5BF8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00550">
            <a:off x="9110402" y="971872"/>
            <a:ext cx="2716337" cy="373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237" y="83176"/>
            <a:ext cx="2293812" cy="16899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75084" y="1152943"/>
            <a:ext cx="2592351" cy="37932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32"/>
          <a:stretch/>
        </p:blipFill>
        <p:spPr>
          <a:xfrm>
            <a:off x="7112237" y="2002367"/>
            <a:ext cx="2303337" cy="2047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665" y="2621791"/>
            <a:ext cx="1548227" cy="16648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Obrázok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2591" y="163198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30" name="BlokTextu 29">
            <a:extLst>
              <a:ext uri="{FF2B5EF4-FFF2-40B4-BE49-F238E27FC236}">
                <a16:creationId xmlns:a16="http://schemas.microsoft.com/office/drawing/2014/main" id="{E2E1BC8E-62DE-49DA-8750-96209485B84D}"/>
              </a:ext>
            </a:extLst>
          </p:cNvPr>
          <p:cNvSpPr txBox="1"/>
          <p:nvPr/>
        </p:nvSpPr>
        <p:spPr>
          <a:xfrm>
            <a:off x="-2" y="5057326"/>
            <a:ext cx="6096002" cy="954107"/>
          </a:xfrm>
          <a:prstGeom prst="rect">
            <a:avLst/>
          </a:prstGeom>
          <a:solidFill>
            <a:srgbClr val="002060"/>
          </a:solidFill>
          <a:ln w="57150">
            <a:noFill/>
          </a:ln>
          <a:effectLst>
            <a:outerShdw blurRad="190500" dist="215900" dir="16200000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sk-SK" sz="2800" b="1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FESTIVAL ŠTYROCH</a:t>
            </a:r>
          </a:p>
          <a:p>
            <a:pPr algn="r"/>
            <a:r>
              <a:rPr lang="sk-SK" sz="2800" b="1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ŽIVLOV </a:t>
            </a:r>
            <a:r>
              <a:rPr lang="sk-SK" sz="2800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AMAVET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E9952A39-470A-4985-8465-0137A9641E08}"/>
              </a:ext>
            </a:extLst>
          </p:cNvPr>
          <p:cNvSpPr txBox="1"/>
          <p:nvPr/>
        </p:nvSpPr>
        <p:spPr>
          <a:xfrm>
            <a:off x="6122415" y="5052686"/>
            <a:ext cx="6057298" cy="954107"/>
          </a:xfrm>
          <a:prstGeom prst="rect">
            <a:avLst/>
          </a:prstGeom>
          <a:solidFill>
            <a:srgbClr val="002060"/>
          </a:solidFill>
          <a:ln w="57150">
            <a:noFill/>
          </a:ln>
          <a:effectLst>
            <a:outerShdw blurRad="190500" dist="215900" dir="16200000" rotWithShape="0">
              <a:prstClr val="black">
                <a:alpha val="53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sk-SK" sz="2800" b="1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FESTIVAL VEDY </a:t>
            </a:r>
            <a:br>
              <a:rPr lang="sk-SK" sz="2800" b="1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</a:br>
            <a:r>
              <a:rPr lang="sk-SK" sz="2800" b="1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A TECHNIKY </a:t>
            </a:r>
            <a:r>
              <a:rPr lang="sk-SK" sz="2800" dirty="0">
                <a:solidFill>
                  <a:schemeClr val="bg1"/>
                </a:solidFill>
                <a:latin typeface="Gadugi" panose="020B0502040204020203" pitchFamily="34" charset="0"/>
                <a:ea typeface="Gungsuh" panose="02030600000101010101" pitchFamily="18" charset="-127"/>
              </a:rPr>
              <a:t>AMAVET</a:t>
            </a:r>
          </a:p>
        </p:txBody>
      </p:sp>
      <p:pic>
        <p:nvPicPr>
          <p:cNvPr id="33" name="Obrázok 32">
            <a:extLst>
              <a:ext uri="{FF2B5EF4-FFF2-40B4-BE49-F238E27FC236}">
                <a16:creationId xmlns:a16="http://schemas.microsoft.com/office/drawing/2014/main" id="{A6898F9C-84E2-407E-A022-FB89888749B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440" y="4394949"/>
            <a:ext cx="2076971" cy="1455969"/>
          </a:xfrm>
          <a:prstGeom prst="rect">
            <a:avLst/>
          </a:prstGeom>
          <a:ln w="3175">
            <a:noFill/>
            <a:prstDash val="solid"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1A8C9653-6514-41AC-AB68-677950559C2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2821" y="2621791"/>
            <a:ext cx="1764658" cy="23748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Obrázok 37">
            <a:extLst>
              <a:ext uri="{FF2B5EF4-FFF2-40B4-BE49-F238E27FC236}">
                <a16:creationId xmlns:a16="http://schemas.microsoft.com/office/drawing/2014/main" id="{F8C3E1FA-C645-4F87-BCBE-509F82ECAE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2349" y="83176"/>
            <a:ext cx="3590543" cy="2400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Obrázok 39">
            <a:extLst>
              <a:ext uri="{FF2B5EF4-FFF2-40B4-BE49-F238E27FC236}">
                <a16:creationId xmlns:a16="http://schemas.microsoft.com/office/drawing/2014/main" id="{E49F73A6-4C45-45BF-982F-A96BCEFF13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565" y="84479"/>
            <a:ext cx="2697043" cy="3984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D753CB1-2D2C-4A26-A24A-001444465328}"/>
              </a:ext>
            </a:extLst>
          </p:cNvPr>
          <p:cNvGrpSpPr/>
          <p:nvPr/>
        </p:nvGrpSpPr>
        <p:grpSpPr>
          <a:xfrm>
            <a:off x="6265035" y="4379967"/>
            <a:ext cx="2084145" cy="1464208"/>
            <a:chOff x="6251102" y="4412127"/>
            <a:chExt cx="2084145" cy="1438791"/>
          </a:xfrm>
        </p:grpSpPr>
        <p:sp>
          <p:nvSpPr>
            <p:cNvPr id="39" name="Obdĺžnik 38">
              <a:extLst>
                <a:ext uri="{FF2B5EF4-FFF2-40B4-BE49-F238E27FC236}">
                  <a16:creationId xmlns:a16="http://schemas.microsoft.com/office/drawing/2014/main" id="{C0CBAAF6-FB15-4BB9-8D18-8CFEC2E381F0}"/>
                </a:ext>
              </a:extLst>
            </p:cNvPr>
            <p:cNvSpPr/>
            <p:nvPr/>
          </p:nvSpPr>
          <p:spPr>
            <a:xfrm>
              <a:off x="6251102" y="4412127"/>
              <a:ext cx="2084145" cy="14387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pic>
          <p:nvPicPr>
            <p:cNvPr id="41" name="Obrázok 40">
              <a:extLst>
                <a:ext uri="{FF2B5EF4-FFF2-40B4-BE49-F238E27FC236}">
                  <a16:creationId xmlns:a16="http://schemas.microsoft.com/office/drawing/2014/main" id="{32B986F5-575D-4337-BB55-07D43F86A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7472" y="4727034"/>
              <a:ext cx="1846346" cy="808017"/>
            </a:xfrm>
            <a:prstGeom prst="rect">
              <a:avLst/>
            </a:prstGeom>
          </p:spPr>
        </p:pic>
      </p:grpSp>
      <p:sp>
        <p:nvSpPr>
          <p:cNvPr id="6" name="Obdĺžnik 5">
            <a:extLst>
              <a:ext uri="{FF2B5EF4-FFF2-40B4-BE49-F238E27FC236}">
                <a16:creationId xmlns:a16="http://schemas.microsoft.com/office/drawing/2014/main" id="{61D26C52-F4EF-4DC2-A2E3-22B69A738BB6}"/>
              </a:ext>
            </a:extLst>
          </p:cNvPr>
          <p:cNvSpPr/>
          <p:nvPr/>
        </p:nvSpPr>
        <p:spPr>
          <a:xfrm>
            <a:off x="170532" y="4379967"/>
            <a:ext cx="2084144" cy="1464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064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" y="5073376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21" name="Obrázok 20">
            <a:extLst>
              <a:ext uri="{FF2B5EF4-FFF2-40B4-BE49-F238E27FC236}">
                <a16:creationId xmlns:a16="http://schemas.microsoft.com/office/drawing/2014/main" id="{CDF262B2-0FE4-4609-9989-0DFE01F244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6458" y="133616"/>
            <a:ext cx="4400429" cy="586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Shape 127">
            <a:extLst>
              <a:ext uri="{FF2B5EF4-FFF2-40B4-BE49-F238E27FC236}">
                <a16:creationId xmlns:a16="http://schemas.microsoft.com/office/drawing/2014/main" id="{4578EBE0-A9F4-4127-BB05-912AAC2B141F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605" y="132201"/>
            <a:ext cx="5614395" cy="4151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" name="Shape 93">
            <a:extLst>
              <a:ext uri="{FF2B5EF4-FFF2-40B4-BE49-F238E27FC236}">
                <a16:creationId xmlns:a16="http://schemas.microsoft.com/office/drawing/2014/main" id="{8BFFBF5E-6542-4C23-B596-F5FF8A2A01F3}"/>
              </a:ext>
            </a:extLst>
          </p:cNvPr>
          <p:cNvSpPr txBox="1"/>
          <p:nvPr/>
        </p:nvSpPr>
        <p:spPr>
          <a:xfrm>
            <a:off x="1158719" y="4507312"/>
            <a:ext cx="4395777" cy="9554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nakreslil pre menších poučný komiks</a:t>
            </a:r>
            <a:endParaRPr lang="sk-SK" altLang="sk-SK" sz="10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1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/>
          <p:cNvGrpSpPr/>
          <p:nvPr/>
        </p:nvGrpSpPr>
        <p:grpSpPr>
          <a:xfrm>
            <a:off x="-44826" y="-1418"/>
            <a:ext cx="12236821" cy="6859418"/>
            <a:chOff x="-67362" y="0"/>
            <a:chExt cx="12259362" cy="6858000"/>
          </a:xfrm>
        </p:grpSpPr>
        <p:pic>
          <p:nvPicPr>
            <p:cNvPr id="25" name="Obrázok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7362" y="0"/>
              <a:ext cx="12259362" cy="6858000"/>
            </a:xfrm>
            <a:prstGeom prst="rect">
              <a:avLst/>
            </a:prstGeom>
          </p:spPr>
        </p:pic>
        <p:sp>
          <p:nvSpPr>
            <p:cNvPr id="5" name="Obdĺžnik 4"/>
            <p:cNvSpPr/>
            <p:nvPr/>
          </p:nvSpPr>
          <p:spPr>
            <a:xfrm>
              <a:off x="3719593" y="2680129"/>
              <a:ext cx="4704172" cy="1550907"/>
            </a:xfrm>
            <a:prstGeom prst="rect">
              <a:avLst/>
            </a:prstGeom>
            <a:solidFill>
              <a:srgbClr val="FC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1" name="Obdĺžnik 20"/>
          <p:cNvSpPr/>
          <p:nvPr/>
        </p:nvSpPr>
        <p:spPr>
          <a:xfrm>
            <a:off x="-2" y="5926936"/>
            <a:ext cx="12192002" cy="931064"/>
          </a:xfrm>
          <a:prstGeom prst="rect">
            <a:avLst/>
          </a:prstGeom>
          <a:solidFill>
            <a:srgbClr val="4D9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 23"/>
          <p:cNvSpPr/>
          <p:nvPr/>
        </p:nvSpPr>
        <p:spPr>
          <a:xfrm>
            <a:off x="-44831" y="604434"/>
            <a:ext cx="12304065" cy="625356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04800" dist="2159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3" name="Obláčik 22"/>
          <p:cNvSpPr/>
          <p:nvPr/>
        </p:nvSpPr>
        <p:spPr>
          <a:xfrm>
            <a:off x="5718875" y="195780"/>
            <a:ext cx="6169197" cy="2268451"/>
          </a:xfrm>
          <a:prstGeom prst="cloudCallout">
            <a:avLst>
              <a:gd name="adj1" fmla="val -31601"/>
              <a:gd name="adj2" fmla="val 77243"/>
            </a:avLst>
          </a:prstGeom>
          <a:solidFill>
            <a:srgbClr val="EFB82F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2" name="Skupina 21"/>
          <p:cNvGrpSpPr/>
          <p:nvPr/>
        </p:nvGrpSpPr>
        <p:grpSpPr>
          <a:xfrm>
            <a:off x="44824" y="5686689"/>
            <a:ext cx="12192000" cy="1171311"/>
            <a:chOff x="1" y="5688105"/>
            <a:chExt cx="12192000" cy="1171311"/>
          </a:xfrm>
        </p:grpSpPr>
        <p:sp>
          <p:nvSpPr>
            <p:cNvPr id="14" name="Obdĺžnik 13"/>
            <p:cNvSpPr/>
            <p:nvPr/>
          </p:nvSpPr>
          <p:spPr>
            <a:xfrm>
              <a:off x="1" y="5688105"/>
              <a:ext cx="12192000" cy="1169893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363071" y="5930544"/>
              <a:ext cx="11828928" cy="927456"/>
              <a:chOff x="363071" y="5930544"/>
              <a:chExt cx="11828928" cy="927456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071" y="5930544"/>
                <a:ext cx="8592671" cy="927455"/>
              </a:xfrm>
              <a:prstGeom prst="rect">
                <a:avLst/>
              </a:prstGeom>
            </p:spPr>
          </p:pic>
          <p:sp>
            <p:nvSpPr>
              <p:cNvPr id="11" name="Obdĺžnik 10"/>
              <p:cNvSpPr/>
              <p:nvPr/>
            </p:nvSpPr>
            <p:spPr>
              <a:xfrm>
                <a:off x="9076764" y="5930544"/>
                <a:ext cx="3115235" cy="927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653" y="5785114"/>
              <a:ext cx="1478694" cy="1074302"/>
            </a:xfrm>
            <a:prstGeom prst="rect">
              <a:avLst/>
            </a:prstGeom>
          </p:spPr>
        </p:pic>
      </p:grpSp>
      <p:sp>
        <p:nvSpPr>
          <p:cNvPr id="15" name="Obdĺžnik 14"/>
          <p:cNvSpPr/>
          <p:nvPr/>
        </p:nvSpPr>
        <p:spPr>
          <a:xfrm>
            <a:off x="1" y="5930543"/>
            <a:ext cx="286872" cy="92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4301215" y="604434"/>
            <a:ext cx="9144000" cy="11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Nápad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389" y="2354609"/>
            <a:ext cx="3143549" cy="3143549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561" y="3381335"/>
            <a:ext cx="2002428" cy="200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6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3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35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350" fill="hold">
                                          <p:stCondLst>
                                            <p:cond delay="4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35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" y="5073376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504CE52A-079D-4245-9786-7D0E10734F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22" y="220742"/>
            <a:ext cx="3919358" cy="5863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Obrázok 27">
            <a:extLst>
              <a:ext uri="{FF2B5EF4-FFF2-40B4-BE49-F238E27FC236}">
                <a16:creationId xmlns:a16="http://schemas.microsoft.com/office/drawing/2014/main" id="{814D22B3-07E2-418B-83E1-50FFF60FD1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44751" y="133351"/>
            <a:ext cx="5944350" cy="3974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Shape 93">
            <a:extLst>
              <a:ext uri="{FF2B5EF4-FFF2-40B4-BE49-F238E27FC236}">
                <a16:creationId xmlns:a16="http://schemas.microsoft.com/office/drawing/2014/main" id="{C27140EA-669D-426A-9B00-F98484336DF4}"/>
              </a:ext>
            </a:extLst>
          </p:cNvPr>
          <p:cNvSpPr txBox="1"/>
          <p:nvPr/>
        </p:nvSpPr>
        <p:spPr>
          <a:xfrm>
            <a:off x="4690351" y="4293287"/>
            <a:ext cx="4454581" cy="1568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niekoľko mesiacov v triede chovali </a:t>
            </a:r>
          </a:p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a sledovali dážďovky</a:t>
            </a:r>
            <a:endParaRPr lang="sk-SK" altLang="sk-SK" sz="1000" dirty="0">
              <a:solidFill>
                <a:srgbClr val="203864"/>
              </a:solidFill>
            </a:endParaRPr>
          </a:p>
        </p:txBody>
      </p:sp>
      <p:pic>
        <p:nvPicPr>
          <p:cNvPr id="30" name="Obrázok 29">
            <a:extLst>
              <a:ext uri="{FF2B5EF4-FFF2-40B4-BE49-F238E27FC236}">
                <a16:creationId xmlns:a16="http://schemas.microsoft.com/office/drawing/2014/main" id="{A748D67B-311B-46C5-AAE4-0D4F2BF8FB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4208" y="4168733"/>
            <a:ext cx="2876651" cy="2054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552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" y="5073376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6346A535-BB33-4B62-A5DC-289EBAA8ED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08" y="92395"/>
            <a:ext cx="3949582" cy="5908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Shape 93">
            <a:extLst>
              <a:ext uri="{FF2B5EF4-FFF2-40B4-BE49-F238E27FC236}">
                <a16:creationId xmlns:a16="http://schemas.microsoft.com/office/drawing/2014/main" id="{4DED890D-0E8F-4603-82B5-E61F24968379}"/>
              </a:ext>
            </a:extLst>
          </p:cNvPr>
          <p:cNvSpPr txBox="1"/>
          <p:nvPr/>
        </p:nvSpPr>
        <p:spPr>
          <a:xfrm>
            <a:off x="5744159" y="4881982"/>
            <a:ext cx="6108829" cy="12128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rok pozorovala v prírode imelo, zistila veľa zaujímavého</a:t>
            </a:r>
          </a:p>
        </p:txBody>
      </p:sp>
      <p:pic>
        <p:nvPicPr>
          <p:cNvPr id="29" name="Obrázok 28">
            <a:extLst>
              <a:ext uri="{FF2B5EF4-FFF2-40B4-BE49-F238E27FC236}">
                <a16:creationId xmlns:a16="http://schemas.microsoft.com/office/drawing/2014/main" id="{11EE236A-1D3D-4877-A90F-87DF9C355C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9178" y="103142"/>
            <a:ext cx="4561248" cy="4887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26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20" y="5063913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1BD3E12F-1D6B-4F02-8BF0-05EDC4CB08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883" y="100916"/>
            <a:ext cx="3901883" cy="5836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Shape 93">
            <a:extLst>
              <a:ext uri="{FF2B5EF4-FFF2-40B4-BE49-F238E27FC236}">
                <a16:creationId xmlns:a16="http://schemas.microsoft.com/office/drawing/2014/main" id="{F1934002-239F-4C17-9F7F-CFE499888A1A}"/>
              </a:ext>
            </a:extLst>
          </p:cNvPr>
          <p:cNvSpPr txBox="1"/>
          <p:nvPr/>
        </p:nvSpPr>
        <p:spPr>
          <a:xfrm>
            <a:off x="5160023" y="4428757"/>
            <a:ext cx="7277100" cy="15922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z rôznych druhov mlieka vyrábal tvaroh, </a:t>
            </a:r>
          </a:p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zisťoval rozdiely v kvalite</a:t>
            </a:r>
            <a:endParaRPr lang="sk-SK" altLang="sk-SK" sz="800" dirty="0">
              <a:solidFill>
                <a:srgbClr val="203864"/>
              </a:solidFill>
            </a:endParaRPr>
          </a:p>
        </p:txBody>
      </p:sp>
      <p:pic>
        <p:nvPicPr>
          <p:cNvPr id="35" name="Obrázok 34">
            <a:extLst>
              <a:ext uri="{FF2B5EF4-FFF2-40B4-BE49-F238E27FC236}">
                <a16:creationId xmlns:a16="http://schemas.microsoft.com/office/drawing/2014/main" id="{1F796129-9DCE-484B-96F5-DB3924777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057" y="117305"/>
            <a:ext cx="6437033" cy="4303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5759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" y="5073376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pic>
        <p:nvPicPr>
          <p:cNvPr id="31" name="Obrázok 30">
            <a:extLst>
              <a:ext uri="{FF2B5EF4-FFF2-40B4-BE49-F238E27FC236}">
                <a16:creationId xmlns:a16="http://schemas.microsoft.com/office/drawing/2014/main" id="{FD3DE638-CFBA-4A65-A184-8F4C9B476A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347" y="-42448"/>
            <a:ext cx="4009215" cy="5996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Obrázok 33">
            <a:extLst>
              <a:ext uri="{FF2B5EF4-FFF2-40B4-BE49-F238E27FC236}">
                <a16:creationId xmlns:a16="http://schemas.microsoft.com/office/drawing/2014/main" id="{42FC01DC-123A-4D89-8E2A-AB3EBFBA008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4097" y="3733057"/>
            <a:ext cx="3314700" cy="238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Obrázok 34">
            <a:extLst>
              <a:ext uri="{FF2B5EF4-FFF2-40B4-BE49-F238E27FC236}">
                <a16:creationId xmlns:a16="http://schemas.microsoft.com/office/drawing/2014/main" id="{AADABC18-45BF-4699-ADD4-E08920BCF62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9142" y="54209"/>
            <a:ext cx="5441967" cy="3638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Shape 93">
            <a:extLst>
              <a:ext uri="{FF2B5EF4-FFF2-40B4-BE49-F238E27FC236}">
                <a16:creationId xmlns:a16="http://schemas.microsoft.com/office/drawing/2014/main" id="{C44EE32F-77F7-4BF4-B932-D568D1AA27FF}"/>
              </a:ext>
            </a:extLst>
          </p:cNvPr>
          <p:cNvSpPr txBox="1"/>
          <p:nvPr/>
        </p:nvSpPr>
        <p:spPr>
          <a:xfrm>
            <a:off x="4726567" y="4022680"/>
            <a:ext cx="3692525" cy="178593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zostavil model,</a:t>
            </a:r>
          </a:p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vysvetlil princíp počítačov </a:t>
            </a:r>
            <a:endParaRPr lang="sk-SK" altLang="sk-SK" sz="800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" name="Obrázo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93" y="5073376"/>
            <a:ext cx="830063" cy="830063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36" name="Shape 93">
            <a:extLst>
              <a:ext uri="{FF2B5EF4-FFF2-40B4-BE49-F238E27FC236}">
                <a16:creationId xmlns:a16="http://schemas.microsoft.com/office/drawing/2014/main" id="{C44EE32F-77F7-4BF4-B932-D568D1AA27FF}"/>
              </a:ext>
            </a:extLst>
          </p:cNvPr>
          <p:cNvSpPr txBox="1"/>
          <p:nvPr/>
        </p:nvSpPr>
        <p:spPr>
          <a:xfrm>
            <a:off x="1151060" y="4138107"/>
            <a:ext cx="3668447" cy="10492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sz="3200" dirty="0">
                <a:solidFill>
                  <a:srgbClr val="203864"/>
                </a:solidFill>
              </a:rPr>
              <a:t>Modrotlač ako veda</a:t>
            </a:r>
            <a:endParaRPr lang="sk-SK" altLang="sk-SK" sz="800" dirty="0">
              <a:solidFill>
                <a:srgbClr val="203864"/>
              </a:solidFill>
            </a:endParaRPr>
          </a:p>
        </p:txBody>
      </p:sp>
      <p:pic>
        <p:nvPicPr>
          <p:cNvPr id="3" name="Obrázok 2" descr="Obrázok, na ktorom je osoba, vnútri, pózujúci&#10;&#10;Popis vygenerovaný s vysokou spoľahlivosťou">
            <a:extLst>
              <a:ext uri="{FF2B5EF4-FFF2-40B4-BE49-F238E27FC236}">
                <a16:creationId xmlns:a16="http://schemas.microsoft.com/office/drawing/2014/main" id="{A4D2A9A2-60E5-4156-A27B-D10A2A5A0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170"/>
            <a:ext cx="5254891" cy="37130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 descr="Obrázok, na ktorom je doska, stôl&#10;&#10;Popis vygenerovaný s vysokou spoľahlivosťou">
            <a:extLst>
              <a:ext uri="{FF2B5EF4-FFF2-40B4-BE49-F238E27FC236}">
                <a16:creationId xmlns:a16="http://schemas.microsoft.com/office/drawing/2014/main" id="{1B5A5E59-5196-4722-B1FB-03A5D2647C9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3804804"/>
            <a:ext cx="3314097" cy="2212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 descr="Obrázok, na ktorom je stena, vnútri&#10;&#10;Popis vygenerovaný s vysokou spoľahlivosťou">
            <a:extLst>
              <a:ext uri="{FF2B5EF4-FFF2-40B4-BE49-F238E27FC236}">
                <a16:creationId xmlns:a16="http://schemas.microsoft.com/office/drawing/2014/main" id="{6883B692-F64E-4B4E-8642-1A38AE720E6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754" b="12045"/>
          <a:stretch/>
        </p:blipFill>
        <p:spPr>
          <a:xfrm>
            <a:off x="5284523" y="-1906"/>
            <a:ext cx="3751411" cy="3751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 descr="Obrázok, na ktorom je stôl, vnútri, jedlo&#10;&#10;Popis vygenerovaný s vysokou spoľahlivosťou">
            <a:extLst>
              <a:ext uri="{FF2B5EF4-FFF2-40B4-BE49-F238E27FC236}">
                <a16:creationId xmlns:a16="http://schemas.microsoft.com/office/drawing/2014/main" id="{D2432C2A-F148-44B0-81CC-76796AC111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727" y="3803389"/>
            <a:ext cx="3315695" cy="2213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Obrázok 20" descr="Obrázok, na ktorom je text, noviny&#10;&#10;Popis vygenerovaný s veľmi vysokou spoľahlivosťou">
            <a:extLst>
              <a:ext uri="{FF2B5EF4-FFF2-40B4-BE49-F238E27FC236}">
                <a16:creationId xmlns:a16="http://schemas.microsoft.com/office/drawing/2014/main" id="{49663801-B105-41B2-B629-DEDB1EC930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24" t="22788" b="10909"/>
          <a:stretch/>
        </p:blipFill>
        <p:spPr>
          <a:xfrm>
            <a:off x="9065568" y="-1905"/>
            <a:ext cx="2990838" cy="3907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27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5" name="Obrázok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Obdĺžnik 1"/>
            <p:cNvSpPr/>
            <p:nvPr/>
          </p:nvSpPr>
          <p:spPr>
            <a:xfrm>
              <a:off x="3642321" y="3044925"/>
              <a:ext cx="4997003" cy="969668"/>
            </a:xfrm>
            <a:prstGeom prst="rect">
              <a:avLst/>
            </a:prstGeom>
            <a:solidFill>
              <a:srgbClr val="F6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1" name="Obdĺžnik 20"/>
          <p:cNvSpPr/>
          <p:nvPr/>
        </p:nvSpPr>
        <p:spPr>
          <a:xfrm>
            <a:off x="-2" y="5926936"/>
            <a:ext cx="12192002" cy="931064"/>
          </a:xfrm>
          <a:prstGeom prst="rect">
            <a:avLst/>
          </a:prstGeom>
          <a:solidFill>
            <a:srgbClr val="4D9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Obdĺžnik 23"/>
          <p:cNvSpPr/>
          <p:nvPr/>
        </p:nvSpPr>
        <p:spPr>
          <a:xfrm>
            <a:off x="22413" y="604434"/>
            <a:ext cx="12236821" cy="446984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304800" dist="2159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413" y="913093"/>
            <a:ext cx="12373537" cy="1655762"/>
          </a:xfrm>
        </p:spPr>
        <p:txBody>
          <a:bodyPr>
            <a:normAutofit/>
          </a:bodyPr>
          <a:lstStyle/>
          <a:p>
            <a:r>
              <a:rPr lang="sk-SK" b="1" dirty="0">
                <a:latin typeface="Century Gothic" panose="020B0502020202020204" pitchFamily="34" charset="0"/>
              </a:rPr>
              <a:t>ASOCIÁCIA PRE MLÁDEŽ, VEDU A TECHNIKU</a:t>
            </a:r>
          </a:p>
          <a:p>
            <a:r>
              <a:rPr lang="sk-SK" sz="2000" dirty="0">
                <a:latin typeface="Century Gothic" panose="020B0502020202020204" pitchFamily="34" charset="0"/>
              </a:rPr>
              <a:t>Projekt: Centrum ďalšieho vzdelávania vedátorov </a:t>
            </a:r>
          </a:p>
          <a:p>
            <a:r>
              <a:rPr lang="sk-SK" sz="1400" dirty="0">
                <a:latin typeface="Century Gothic" panose="020B0502020202020204" pitchFamily="34" charset="0"/>
              </a:rPr>
              <a:t>Sprostredkovateľský orgán OPĽZ – MŠVVŠ SR</a:t>
            </a:r>
            <a:br>
              <a:rPr lang="sk-SK" sz="1400" dirty="0">
                <a:latin typeface="Century Gothic" panose="020B0502020202020204" pitchFamily="34" charset="0"/>
              </a:rPr>
            </a:br>
            <a:r>
              <a:rPr lang="sk-SK" sz="1400" dirty="0">
                <a:latin typeface="Century Gothic" panose="020B0502020202020204" pitchFamily="34" charset="0"/>
              </a:rPr>
              <a:t>ITMS2014+ kód projektu 312011D582</a:t>
            </a:r>
          </a:p>
        </p:txBody>
      </p:sp>
      <p:grpSp>
        <p:nvGrpSpPr>
          <p:cNvPr id="22" name="Skupina 21"/>
          <p:cNvGrpSpPr/>
          <p:nvPr/>
        </p:nvGrpSpPr>
        <p:grpSpPr>
          <a:xfrm>
            <a:off x="44824" y="5686689"/>
            <a:ext cx="12192000" cy="1171311"/>
            <a:chOff x="1" y="5688105"/>
            <a:chExt cx="12192000" cy="1171311"/>
          </a:xfrm>
        </p:grpSpPr>
        <p:sp>
          <p:nvSpPr>
            <p:cNvPr id="14" name="Obdĺžnik 13"/>
            <p:cNvSpPr/>
            <p:nvPr/>
          </p:nvSpPr>
          <p:spPr>
            <a:xfrm>
              <a:off x="1" y="5688105"/>
              <a:ext cx="12192000" cy="1169893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13" name="Skupina 12"/>
            <p:cNvGrpSpPr/>
            <p:nvPr/>
          </p:nvGrpSpPr>
          <p:grpSpPr>
            <a:xfrm>
              <a:off x="363071" y="5930544"/>
              <a:ext cx="11828928" cy="927456"/>
              <a:chOff x="363071" y="5930544"/>
              <a:chExt cx="11828928" cy="927456"/>
            </a:xfrm>
          </p:grpSpPr>
          <p:pic>
            <p:nvPicPr>
              <p:cNvPr id="4" name="Obrázok 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3071" y="5930544"/>
                <a:ext cx="8592671" cy="927455"/>
              </a:xfrm>
              <a:prstGeom prst="rect">
                <a:avLst/>
              </a:prstGeom>
            </p:spPr>
          </p:pic>
          <p:sp>
            <p:nvSpPr>
              <p:cNvPr id="11" name="Obdĺžnik 10"/>
              <p:cNvSpPr/>
              <p:nvPr/>
            </p:nvSpPr>
            <p:spPr>
              <a:xfrm>
                <a:off x="9076764" y="5930544"/>
                <a:ext cx="3115235" cy="927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12" name="Obrázok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8653" y="5785114"/>
              <a:ext cx="1478694" cy="1074302"/>
            </a:xfrm>
            <a:prstGeom prst="rect">
              <a:avLst/>
            </a:prstGeom>
          </p:spPr>
        </p:pic>
      </p:grpSp>
      <p:sp>
        <p:nvSpPr>
          <p:cNvPr id="15" name="Obdĺžnik 14"/>
          <p:cNvSpPr/>
          <p:nvPr/>
        </p:nvSpPr>
        <p:spPr>
          <a:xfrm>
            <a:off x="0" y="5930543"/>
            <a:ext cx="363069" cy="92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Nadpis 1"/>
          <p:cNvSpPr txBox="1">
            <a:spLocks/>
          </p:cNvSpPr>
          <p:nvPr/>
        </p:nvSpPr>
        <p:spPr>
          <a:xfrm>
            <a:off x="1637181" y="2161439"/>
            <a:ext cx="9144000" cy="1149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Ďakujem za pozornosť</a:t>
            </a:r>
          </a:p>
        </p:txBody>
      </p:sp>
      <p:sp>
        <p:nvSpPr>
          <p:cNvPr id="16" name="Podnadpis 2"/>
          <p:cNvSpPr txBox="1">
            <a:spLocks/>
          </p:cNvSpPr>
          <p:nvPr/>
        </p:nvSpPr>
        <p:spPr>
          <a:xfrm>
            <a:off x="181534" y="3472453"/>
            <a:ext cx="12373537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dirty="0">
                <a:latin typeface="Century Gothic" panose="020B0502020202020204" pitchFamily="34" charset="0"/>
              </a:rPr>
              <a:t>amavet@amavet.sk</a:t>
            </a:r>
          </a:p>
          <a:p>
            <a:r>
              <a:rPr lang="sk-SK" sz="1800" b="1" dirty="0">
                <a:latin typeface="Century Gothic" panose="020B0502020202020204" pitchFamily="34" charset="0"/>
              </a:rPr>
              <a:t>KONTAKT</a:t>
            </a:r>
            <a:endParaRPr lang="sk-SK"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42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kupina 19"/>
          <p:cNvGrpSpPr/>
          <p:nvPr/>
        </p:nvGrpSpPr>
        <p:grpSpPr>
          <a:xfrm>
            <a:off x="0" y="0"/>
            <a:ext cx="12192000" cy="6858000"/>
            <a:chOff x="0" y="-1416"/>
            <a:chExt cx="12192000" cy="6858000"/>
          </a:xfrm>
        </p:grpSpPr>
        <p:pic>
          <p:nvPicPr>
            <p:cNvPr id="23" name="Obrázok 2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416"/>
              <a:ext cx="12192000" cy="6858000"/>
            </a:xfrm>
            <a:prstGeom prst="rect">
              <a:avLst/>
            </a:prstGeom>
          </p:spPr>
        </p:pic>
        <p:sp>
          <p:nvSpPr>
            <p:cNvPr id="10" name="Ovál 9"/>
            <p:cNvSpPr/>
            <p:nvPr/>
          </p:nvSpPr>
          <p:spPr>
            <a:xfrm>
              <a:off x="3356608" y="2765682"/>
              <a:ext cx="5441966" cy="1282335"/>
            </a:xfrm>
            <a:prstGeom prst="ellipse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4" name="Obdĺžnik 23"/>
          <p:cNvSpPr/>
          <p:nvPr/>
        </p:nvSpPr>
        <p:spPr>
          <a:xfrm>
            <a:off x="-39733" y="-1432"/>
            <a:ext cx="12365296" cy="6858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2" name="Obdĺžnik 71"/>
          <p:cNvSpPr/>
          <p:nvPr/>
        </p:nvSpPr>
        <p:spPr>
          <a:xfrm>
            <a:off x="1300767" y="-12382"/>
            <a:ext cx="10928670" cy="1416180"/>
          </a:xfrm>
          <a:prstGeom prst="rect">
            <a:avLst/>
          </a:prstGeom>
          <a:solidFill>
            <a:srgbClr val="002060">
              <a:alpha val="70000"/>
            </a:srgbClr>
          </a:solidFill>
          <a:ln>
            <a:noFill/>
          </a:ln>
          <a:effectLst>
            <a:outerShdw blurRad="114300" dist="114300" dir="5400000" sx="102000" sy="102000" algn="t" rotWithShape="0">
              <a:prstClr val="black">
                <a:alpha val="7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508957" y="432351"/>
            <a:ext cx="3996368" cy="584775"/>
          </a:xfrm>
          <a:prstGeom prst="rect">
            <a:avLst/>
          </a:prstGeom>
          <a:solidFill>
            <a:srgbClr val="FBFBFB"/>
          </a:solidFill>
          <a:ln w="57150">
            <a:solidFill>
              <a:srgbClr val="002060"/>
            </a:solidFill>
          </a:ln>
          <a:effectLst>
            <a:glow rad="63500">
              <a:schemeClr val="bg1">
                <a:alpha val="40000"/>
              </a:schemeClr>
            </a:glow>
          </a:effectLst>
        </p:spPr>
        <p:txBody>
          <a:bodyPr wrap="square" rtlCol="0">
            <a:spAutoFit/>
          </a:bodyPr>
          <a:lstStyle>
            <a:defPPr>
              <a:defRPr lang="sk-SK"/>
            </a:defPPr>
            <a:lvl1pPr algn="ctr"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Gungsuh" panose="02030600000101010101" pitchFamily="18" charset="-127"/>
                <a:ea typeface="Gungsuh" panose="02030600000101010101" pitchFamily="18" charset="-127"/>
              </a:defRPr>
            </a:lvl1pPr>
          </a:lstStyle>
          <a:p>
            <a:r>
              <a:rPr lang="sk-SK" b="1" dirty="0">
                <a:latin typeface="Century Gothic" panose="020B0502020202020204" pitchFamily="34" charset="0"/>
                <a:ea typeface="Gadugi" panose="020B0502040204020203" pitchFamily="34" charset="0"/>
              </a:rPr>
              <a:t>súťažné kategórie</a:t>
            </a:r>
          </a:p>
        </p:txBody>
      </p:sp>
      <p:pic>
        <p:nvPicPr>
          <p:cNvPr id="21" name="Obrázok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0719" y="139141"/>
            <a:ext cx="1065020" cy="1065020"/>
          </a:xfrm>
          <a:prstGeom prst="rect">
            <a:avLst/>
          </a:prstGeom>
          <a:effectLst>
            <a:glow rad="63500">
              <a:schemeClr val="bg1">
                <a:alpha val="40000"/>
              </a:schemeClr>
            </a:glow>
          </a:effectLst>
        </p:spPr>
      </p:pic>
      <p:sp>
        <p:nvSpPr>
          <p:cNvPr id="22" name="BlokTextu 21">
            <a:extLst>
              <a:ext uri="{FF2B5EF4-FFF2-40B4-BE49-F238E27FC236}">
                <a16:creationId xmlns:a16="http://schemas.microsoft.com/office/drawing/2014/main" id="{52549322-7195-4B59-83BA-03223FE78C8F}"/>
              </a:ext>
            </a:extLst>
          </p:cNvPr>
          <p:cNvSpPr txBox="1"/>
          <p:nvPr/>
        </p:nvSpPr>
        <p:spPr>
          <a:xfrm>
            <a:off x="1977549" y="3157315"/>
            <a:ext cx="128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biológia</a:t>
            </a:r>
          </a:p>
        </p:txBody>
      </p:sp>
      <p:sp>
        <p:nvSpPr>
          <p:cNvPr id="26" name="BlokTextu 25">
            <a:extLst>
              <a:ext uri="{FF2B5EF4-FFF2-40B4-BE49-F238E27FC236}">
                <a16:creationId xmlns:a16="http://schemas.microsoft.com/office/drawing/2014/main" id="{9550A456-BF42-434F-9287-57CCD5F3482F}"/>
              </a:ext>
            </a:extLst>
          </p:cNvPr>
          <p:cNvSpPr txBox="1"/>
          <p:nvPr/>
        </p:nvSpPr>
        <p:spPr>
          <a:xfrm>
            <a:off x="1900470" y="4020295"/>
            <a:ext cx="1277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chémia</a:t>
            </a:r>
          </a:p>
        </p:txBody>
      </p:sp>
      <p:sp>
        <p:nvSpPr>
          <p:cNvPr id="28" name="BlokTextu 27">
            <a:extLst>
              <a:ext uri="{FF2B5EF4-FFF2-40B4-BE49-F238E27FC236}">
                <a16:creationId xmlns:a16="http://schemas.microsoft.com/office/drawing/2014/main" id="{7888547A-0A2A-4E38-BBE3-3BA4CE586E82}"/>
              </a:ext>
            </a:extLst>
          </p:cNvPr>
          <p:cNvSpPr txBox="1"/>
          <p:nvPr/>
        </p:nvSpPr>
        <p:spPr>
          <a:xfrm>
            <a:off x="5849324" y="2264752"/>
            <a:ext cx="3832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elektrina a mechanika</a:t>
            </a:r>
          </a:p>
        </p:txBody>
      </p:sp>
      <p:sp>
        <p:nvSpPr>
          <p:cNvPr id="29" name="BlokTextu 28">
            <a:extLst>
              <a:ext uri="{FF2B5EF4-FFF2-40B4-BE49-F238E27FC236}">
                <a16:creationId xmlns:a16="http://schemas.microsoft.com/office/drawing/2014/main" id="{F9CEC23C-308E-4908-8F1E-6C369A4B55D6}"/>
              </a:ext>
            </a:extLst>
          </p:cNvPr>
          <p:cNvSpPr txBox="1"/>
          <p:nvPr/>
        </p:nvSpPr>
        <p:spPr>
          <a:xfrm>
            <a:off x="5558822" y="3191735"/>
            <a:ext cx="2982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energia  a transport</a:t>
            </a:r>
          </a:p>
        </p:txBody>
      </p:sp>
      <p:sp>
        <p:nvSpPr>
          <p:cNvPr id="30" name="BlokTextu 29">
            <a:extLst>
              <a:ext uri="{FF2B5EF4-FFF2-40B4-BE49-F238E27FC236}">
                <a16:creationId xmlns:a16="http://schemas.microsoft.com/office/drawing/2014/main" id="{AB81567D-8C3A-477F-B746-3AF66279F9E3}"/>
              </a:ext>
            </a:extLst>
          </p:cNvPr>
          <p:cNvSpPr txBox="1"/>
          <p:nvPr/>
        </p:nvSpPr>
        <p:spPr>
          <a:xfrm>
            <a:off x="1782440" y="4880488"/>
            <a:ext cx="311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environmentálne vedy</a:t>
            </a:r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4C3B64F5-0377-4CE3-ACA7-9361C839FA89}"/>
              </a:ext>
            </a:extLst>
          </p:cNvPr>
          <p:cNvSpPr txBox="1"/>
          <p:nvPr/>
        </p:nvSpPr>
        <p:spPr>
          <a:xfrm>
            <a:off x="9181821" y="2267675"/>
            <a:ext cx="3095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fyzika a astronómia</a:t>
            </a:r>
          </a:p>
        </p:txBody>
      </p:sp>
      <p:sp>
        <p:nvSpPr>
          <p:cNvPr id="33" name="BlokTextu 32">
            <a:extLst>
              <a:ext uri="{FF2B5EF4-FFF2-40B4-BE49-F238E27FC236}">
                <a16:creationId xmlns:a16="http://schemas.microsoft.com/office/drawing/2014/main" id="{FE164956-EACA-433D-8F28-6183AF4B6A15}"/>
              </a:ext>
            </a:extLst>
          </p:cNvPr>
          <p:cNvSpPr txBox="1"/>
          <p:nvPr/>
        </p:nvSpPr>
        <p:spPr>
          <a:xfrm>
            <a:off x="9245735" y="3520254"/>
            <a:ext cx="1962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geovedy</a:t>
            </a:r>
            <a:endParaRPr lang="sk-SK" b="1" dirty="0">
              <a:solidFill>
                <a:schemeClr val="tx1">
                  <a:lumMod val="75000"/>
                  <a:lumOff val="25000"/>
                </a:schemeClr>
              </a:solidFill>
              <a:latin typeface="Gadugi" panose="020B0502040204020203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FA5C13B2-8B36-40DD-9CBC-E4A49FD88CD8}"/>
              </a:ext>
            </a:extLst>
          </p:cNvPr>
          <p:cNvSpPr txBox="1"/>
          <p:nvPr/>
        </p:nvSpPr>
        <p:spPr>
          <a:xfrm>
            <a:off x="5786011" y="4041782"/>
            <a:ext cx="302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informačné technológie</a:t>
            </a:r>
          </a:p>
        </p:txBody>
      </p:sp>
      <p:sp>
        <p:nvSpPr>
          <p:cNvPr id="35" name="BlokTextu 34">
            <a:extLst>
              <a:ext uri="{FF2B5EF4-FFF2-40B4-BE49-F238E27FC236}">
                <a16:creationId xmlns:a16="http://schemas.microsoft.com/office/drawing/2014/main" id="{4A32E917-619C-4806-8B66-3572815C6AE7}"/>
              </a:ext>
            </a:extLst>
          </p:cNvPr>
          <p:cNvSpPr txBox="1"/>
          <p:nvPr/>
        </p:nvSpPr>
        <p:spPr>
          <a:xfrm>
            <a:off x="5779072" y="4932335"/>
            <a:ext cx="176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matematika</a:t>
            </a:r>
          </a:p>
        </p:txBody>
      </p:sp>
      <p:sp>
        <p:nvSpPr>
          <p:cNvPr id="36" name="BlokTextu 35">
            <a:extLst>
              <a:ext uri="{FF2B5EF4-FFF2-40B4-BE49-F238E27FC236}">
                <a16:creationId xmlns:a16="http://schemas.microsoft.com/office/drawing/2014/main" id="{87FFB3B4-E2AB-4736-8126-0F74A571019D}"/>
              </a:ext>
            </a:extLst>
          </p:cNvPr>
          <p:cNvSpPr txBox="1"/>
          <p:nvPr/>
        </p:nvSpPr>
        <p:spPr>
          <a:xfrm>
            <a:off x="2072696" y="2267675"/>
            <a:ext cx="391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medicína a zdravotníctvo</a:t>
            </a:r>
          </a:p>
        </p:txBody>
      </p:sp>
      <p:sp>
        <p:nvSpPr>
          <p:cNvPr id="37" name="BlokTextu 36">
            <a:extLst>
              <a:ext uri="{FF2B5EF4-FFF2-40B4-BE49-F238E27FC236}">
                <a16:creationId xmlns:a16="http://schemas.microsoft.com/office/drawing/2014/main" id="{13FC6D61-45ED-4DE4-AECE-2201B5E10998}"/>
              </a:ext>
            </a:extLst>
          </p:cNvPr>
          <p:cNvSpPr txBox="1"/>
          <p:nvPr/>
        </p:nvSpPr>
        <p:spPr>
          <a:xfrm>
            <a:off x="9265483" y="4774916"/>
            <a:ext cx="292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rPr>
              <a:t>spoločenské vedy</a:t>
            </a:r>
          </a:p>
        </p:txBody>
      </p:sp>
      <p:grpSp>
        <p:nvGrpSpPr>
          <p:cNvPr id="38" name="Skupina 37"/>
          <p:cNvGrpSpPr/>
          <p:nvPr/>
        </p:nvGrpSpPr>
        <p:grpSpPr>
          <a:xfrm>
            <a:off x="5161999" y="3051111"/>
            <a:ext cx="620201" cy="605434"/>
            <a:chOff x="5094009" y="1680961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39" name="Ovál 38">
              <a:extLst>
                <a:ext uri="{FF2B5EF4-FFF2-40B4-BE49-F238E27FC236}">
                  <a16:creationId xmlns:a16="http://schemas.microsoft.com/office/drawing/2014/main" id="{9343D28F-0840-4F7C-8215-7214B9A36910}"/>
                </a:ext>
              </a:extLst>
            </p:cNvPr>
            <p:cNvSpPr/>
            <p:nvPr/>
          </p:nvSpPr>
          <p:spPr>
            <a:xfrm>
              <a:off x="5094009" y="1680961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40" name="Obrázok 39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08493" y="1778826"/>
              <a:ext cx="409704" cy="409704"/>
            </a:xfrm>
            <a:prstGeom prst="rect">
              <a:avLst/>
            </a:prstGeom>
          </p:spPr>
        </p:pic>
      </p:grpSp>
      <p:grpSp>
        <p:nvGrpSpPr>
          <p:cNvPr id="41" name="Skupina 40"/>
          <p:cNvGrpSpPr/>
          <p:nvPr/>
        </p:nvGrpSpPr>
        <p:grpSpPr>
          <a:xfrm>
            <a:off x="5161999" y="2157803"/>
            <a:ext cx="620201" cy="605434"/>
            <a:chOff x="5093658" y="462221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42" name="Ovál 41">
              <a:extLst>
                <a:ext uri="{FF2B5EF4-FFF2-40B4-BE49-F238E27FC236}">
                  <a16:creationId xmlns:a16="http://schemas.microsoft.com/office/drawing/2014/main" id="{9343D28F-0840-4F7C-8215-7214B9A36910}"/>
                </a:ext>
              </a:extLst>
            </p:cNvPr>
            <p:cNvSpPr/>
            <p:nvPr/>
          </p:nvSpPr>
          <p:spPr>
            <a:xfrm>
              <a:off x="5093658" y="462221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43" name="Obrázok 4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20734" y="581914"/>
              <a:ext cx="366048" cy="366048"/>
            </a:xfrm>
            <a:prstGeom prst="rect">
              <a:avLst/>
            </a:prstGeom>
          </p:spPr>
        </p:pic>
      </p:grpSp>
      <p:grpSp>
        <p:nvGrpSpPr>
          <p:cNvPr id="44" name="Skupina 43"/>
          <p:cNvGrpSpPr/>
          <p:nvPr/>
        </p:nvGrpSpPr>
        <p:grpSpPr>
          <a:xfrm>
            <a:off x="8894289" y="4677191"/>
            <a:ext cx="620201" cy="605434"/>
            <a:chOff x="9030242" y="4126150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45" name="Ovál 44">
              <a:extLst>
                <a:ext uri="{FF2B5EF4-FFF2-40B4-BE49-F238E27FC236}">
                  <a16:creationId xmlns:a16="http://schemas.microsoft.com/office/drawing/2014/main" id="{D5DD8231-5857-4564-BE0D-61F6F0F956C9}"/>
                </a:ext>
              </a:extLst>
            </p:cNvPr>
            <p:cNvSpPr/>
            <p:nvPr/>
          </p:nvSpPr>
          <p:spPr>
            <a:xfrm>
              <a:off x="9030242" y="4126150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46" name="Obrázok 45"/>
            <p:cNvPicPr>
              <a:picLocks noChangeAspect="1"/>
            </p:cNvPicPr>
            <p:nvPr/>
          </p:nvPicPr>
          <p:blipFill>
            <a:blip r:embed="rId6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0990" y="4209515"/>
              <a:ext cx="438704" cy="438704"/>
            </a:xfrm>
            <a:prstGeom prst="rect">
              <a:avLst/>
            </a:prstGeom>
          </p:spPr>
        </p:pic>
      </p:grpSp>
      <p:grpSp>
        <p:nvGrpSpPr>
          <p:cNvPr id="47" name="Skupina 46"/>
          <p:cNvGrpSpPr/>
          <p:nvPr/>
        </p:nvGrpSpPr>
        <p:grpSpPr>
          <a:xfrm>
            <a:off x="1315770" y="3040693"/>
            <a:ext cx="620201" cy="605434"/>
            <a:chOff x="787922" y="2906760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48" name="Ovál 47">
              <a:extLst>
                <a:ext uri="{FF2B5EF4-FFF2-40B4-BE49-F238E27FC236}">
                  <a16:creationId xmlns:a16="http://schemas.microsoft.com/office/drawing/2014/main" id="{D7A8D8D1-2217-4889-AFB6-D4E29BDF529D}"/>
                </a:ext>
              </a:extLst>
            </p:cNvPr>
            <p:cNvSpPr/>
            <p:nvPr/>
          </p:nvSpPr>
          <p:spPr>
            <a:xfrm>
              <a:off x="787922" y="2906760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49" name="Obrázok 48"/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875797">
              <a:off x="831823" y="2943278"/>
              <a:ext cx="532399" cy="532399"/>
            </a:xfrm>
            <a:prstGeom prst="rect">
              <a:avLst/>
            </a:prstGeom>
          </p:spPr>
        </p:pic>
      </p:grpSp>
      <p:grpSp>
        <p:nvGrpSpPr>
          <p:cNvPr id="50" name="Skupina 49"/>
          <p:cNvGrpSpPr/>
          <p:nvPr/>
        </p:nvGrpSpPr>
        <p:grpSpPr>
          <a:xfrm>
            <a:off x="8894289" y="3436713"/>
            <a:ext cx="620201" cy="605434"/>
            <a:chOff x="9030242" y="2355158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51" name="Ovál 50">
              <a:extLst>
                <a:ext uri="{FF2B5EF4-FFF2-40B4-BE49-F238E27FC236}">
                  <a16:creationId xmlns:a16="http://schemas.microsoft.com/office/drawing/2014/main" id="{B000C45C-0BE4-4813-8527-0249A9E30BC8}"/>
                </a:ext>
              </a:extLst>
            </p:cNvPr>
            <p:cNvSpPr/>
            <p:nvPr/>
          </p:nvSpPr>
          <p:spPr>
            <a:xfrm>
              <a:off x="9030242" y="2355158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52" name="Obrázok 51"/>
            <p:cNvPicPr>
              <a:picLocks noChangeAspect="1"/>
            </p:cNvPicPr>
            <p:nvPr/>
          </p:nvPicPr>
          <p:blipFill>
            <a:blip r:embed="rId8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8337" y="2377398"/>
              <a:ext cx="524011" cy="524011"/>
            </a:xfrm>
            <a:prstGeom prst="rect">
              <a:avLst/>
            </a:prstGeom>
          </p:spPr>
        </p:pic>
      </p:grpSp>
      <p:grpSp>
        <p:nvGrpSpPr>
          <p:cNvPr id="53" name="Skupina 52"/>
          <p:cNvGrpSpPr/>
          <p:nvPr/>
        </p:nvGrpSpPr>
        <p:grpSpPr>
          <a:xfrm>
            <a:off x="5161999" y="3906133"/>
            <a:ext cx="620201" cy="605434"/>
            <a:chOff x="784943" y="1740789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54" name="Ovál 53">
              <a:extLst>
                <a:ext uri="{FF2B5EF4-FFF2-40B4-BE49-F238E27FC236}">
                  <a16:creationId xmlns:a16="http://schemas.microsoft.com/office/drawing/2014/main" id="{03FDDE4A-0BDA-4F3D-9338-5716EEAE972A}"/>
                </a:ext>
              </a:extLst>
            </p:cNvPr>
            <p:cNvSpPr/>
            <p:nvPr/>
          </p:nvSpPr>
          <p:spPr>
            <a:xfrm>
              <a:off x="784943" y="1740789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55" name="Obrázok 54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3792" y="1812255"/>
              <a:ext cx="462503" cy="462503"/>
            </a:xfrm>
            <a:prstGeom prst="rect">
              <a:avLst/>
            </a:prstGeom>
          </p:spPr>
        </p:pic>
      </p:grpSp>
      <p:grpSp>
        <p:nvGrpSpPr>
          <p:cNvPr id="56" name="Skupina 55"/>
          <p:cNvGrpSpPr/>
          <p:nvPr/>
        </p:nvGrpSpPr>
        <p:grpSpPr>
          <a:xfrm>
            <a:off x="5174288" y="4838215"/>
            <a:ext cx="620201" cy="605434"/>
            <a:chOff x="5089784" y="4118443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57" name="Ovál 56">
              <a:extLst>
                <a:ext uri="{FF2B5EF4-FFF2-40B4-BE49-F238E27FC236}">
                  <a16:creationId xmlns:a16="http://schemas.microsoft.com/office/drawing/2014/main" id="{74D94CEA-7D79-42EC-82C0-B3551647D7C3}"/>
                </a:ext>
              </a:extLst>
            </p:cNvPr>
            <p:cNvSpPr/>
            <p:nvPr/>
          </p:nvSpPr>
          <p:spPr>
            <a:xfrm>
              <a:off x="5089784" y="4118443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58" name="Obrázok 57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683" y="4237431"/>
              <a:ext cx="367458" cy="367458"/>
            </a:xfrm>
            <a:prstGeom prst="rect">
              <a:avLst/>
            </a:prstGeom>
          </p:spPr>
        </p:pic>
      </p:grpSp>
      <p:grpSp>
        <p:nvGrpSpPr>
          <p:cNvPr id="59" name="Skupina 58"/>
          <p:cNvGrpSpPr/>
          <p:nvPr/>
        </p:nvGrpSpPr>
        <p:grpSpPr>
          <a:xfrm>
            <a:off x="8851130" y="2157803"/>
            <a:ext cx="620201" cy="605434"/>
            <a:chOff x="779230" y="457931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60" name="Ovál 59">
              <a:extLst>
                <a:ext uri="{FF2B5EF4-FFF2-40B4-BE49-F238E27FC236}">
                  <a16:creationId xmlns:a16="http://schemas.microsoft.com/office/drawing/2014/main" id="{9343D28F-0840-4F7C-8215-7214B9A36910}"/>
                </a:ext>
              </a:extLst>
            </p:cNvPr>
            <p:cNvSpPr/>
            <p:nvPr/>
          </p:nvSpPr>
          <p:spPr>
            <a:xfrm>
              <a:off x="779230" y="457931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61" name="Obrázok 60"/>
            <p:cNvPicPr>
              <a:picLocks noChangeAspect="1"/>
            </p:cNvPicPr>
            <p:nvPr/>
          </p:nvPicPr>
          <p:blipFill>
            <a:blip r:embed="rId11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405" y="515723"/>
              <a:ext cx="489851" cy="489851"/>
            </a:xfrm>
            <a:prstGeom prst="rect">
              <a:avLst/>
            </a:prstGeom>
          </p:spPr>
        </p:pic>
      </p:grpSp>
      <p:grpSp>
        <p:nvGrpSpPr>
          <p:cNvPr id="62" name="Skupina 61"/>
          <p:cNvGrpSpPr/>
          <p:nvPr/>
        </p:nvGrpSpPr>
        <p:grpSpPr>
          <a:xfrm>
            <a:off x="1316917" y="2150064"/>
            <a:ext cx="620201" cy="605434"/>
            <a:chOff x="775740" y="466527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63" name="Ovál 62">
              <a:extLst>
                <a:ext uri="{FF2B5EF4-FFF2-40B4-BE49-F238E27FC236}">
                  <a16:creationId xmlns:a16="http://schemas.microsoft.com/office/drawing/2014/main" id="{AAEE14EC-4B17-4A1C-81DE-3FC900480F9D}"/>
                </a:ext>
              </a:extLst>
            </p:cNvPr>
            <p:cNvSpPr/>
            <p:nvPr/>
          </p:nvSpPr>
          <p:spPr>
            <a:xfrm>
              <a:off x="775740" y="466527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64" name="Obrázok 63"/>
            <p:cNvPicPr>
              <a:picLocks noChangeAspect="1"/>
            </p:cNvPicPr>
            <p:nvPr/>
          </p:nvPicPr>
          <p:blipFill>
            <a:blip r:embed="rId12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9110" y="590986"/>
              <a:ext cx="393461" cy="393461"/>
            </a:xfrm>
            <a:prstGeom prst="rect">
              <a:avLst/>
            </a:prstGeom>
          </p:spPr>
        </p:pic>
      </p:grpSp>
      <p:grpSp>
        <p:nvGrpSpPr>
          <p:cNvPr id="65" name="Skupina 64"/>
          <p:cNvGrpSpPr/>
          <p:nvPr/>
        </p:nvGrpSpPr>
        <p:grpSpPr>
          <a:xfrm>
            <a:off x="1291332" y="4794078"/>
            <a:ext cx="620201" cy="605434"/>
            <a:chOff x="775741" y="4126150"/>
            <a:chExt cx="620201" cy="605434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66" name="Ovál 65">
              <a:extLst>
                <a:ext uri="{FF2B5EF4-FFF2-40B4-BE49-F238E27FC236}">
                  <a16:creationId xmlns:a16="http://schemas.microsoft.com/office/drawing/2014/main" id="{55C86703-6B8D-4074-A2FE-C23F62420E1B}"/>
                </a:ext>
              </a:extLst>
            </p:cNvPr>
            <p:cNvSpPr/>
            <p:nvPr/>
          </p:nvSpPr>
          <p:spPr>
            <a:xfrm>
              <a:off x="775741" y="4126150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67" name="Obrázok 66"/>
            <p:cNvPicPr>
              <a:picLocks noChangeAspect="1"/>
            </p:cNvPicPr>
            <p:nvPr/>
          </p:nvPicPr>
          <p:blipFill>
            <a:blip r:embed="rId13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9796" y="4192822"/>
              <a:ext cx="472090" cy="472090"/>
            </a:xfrm>
            <a:prstGeom prst="rect">
              <a:avLst/>
            </a:prstGeom>
          </p:spPr>
        </p:pic>
      </p:grpSp>
      <p:grpSp>
        <p:nvGrpSpPr>
          <p:cNvPr id="68" name="Skupina 67"/>
          <p:cNvGrpSpPr/>
          <p:nvPr/>
        </p:nvGrpSpPr>
        <p:grpSpPr>
          <a:xfrm>
            <a:off x="1291332" y="3735273"/>
            <a:ext cx="620201" cy="797233"/>
            <a:chOff x="784943" y="2707903"/>
            <a:chExt cx="620201" cy="797233"/>
          </a:xfrm>
          <a:effectLst>
            <a:outerShdw blurRad="203200" dist="127000" dir="13500000" algn="br" rotWithShape="0">
              <a:prstClr val="black">
                <a:alpha val="56000"/>
              </a:prstClr>
            </a:outerShdw>
          </a:effectLst>
        </p:grpSpPr>
        <p:sp>
          <p:nvSpPr>
            <p:cNvPr id="69" name="Ovál 68">
              <a:extLst>
                <a:ext uri="{FF2B5EF4-FFF2-40B4-BE49-F238E27FC236}">
                  <a16:creationId xmlns:a16="http://schemas.microsoft.com/office/drawing/2014/main" id="{AAEE14EC-4B17-4A1C-81DE-3FC900480F9D}"/>
                </a:ext>
              </a:extLst>
            </p:cNvPr>
            <p:cNvSpPr/>
            <p:nvPr/>
          </p:nvSpPr>
          <p:spPr>
            <a:xfrm>
              <a:off x="784943" y="2899702"/>
              <a:ext cx="620201" cy="6054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b="1">
                <a:solidFill>
                  <a:schemeClr val="tx1">
                    <a:lumMod val="75000"/>
                    <a:lumOff val="25000"/>
                  </a:schemeClr>
                </a:solidFill>
                <a:latin typeface="Gadugi" panose="020B0502040204020203" pitchFamily="34" charset="0"/>
              </a:endParaRPr>
            </a:p>
          </p:txBody>
        </p:sp>
        <p:pic>
          <p:nvPicPr>
            <p:cNvPr id="70" name="Obrázok 69"/>
            <p:cNvPicPr>
              <a:picLocks noChangeAspect="1"/>
            </p:cNvPicPr>
            <p:nvPr/>
          </p:nvPicPr>
          <p:blipFill>
            <a:blip r:embed="rId14" cstate="print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15297" y="2707903"/>
              <a:ext cx="559491" cy="791750"/>
            </a:xfrm>
            <a:prstGeom prst="rect">
              <a:avLst/>
            </a:prstGeom>
          </p:spPr>
        </p:pic>
      </p:grpSp>
      <p:grpSp>
        <p:nvGrpSpPr>
          <p:cNvPr id="71" name="Skupina 70">
            <a:extLst>
              <a:ext uri="{FF2B5EF4-FFF2-40B4-BE49-F238E27FC236}">
                <a16:creationId xmlns:a16="http://schemas.microsoft.com/office/drawing/2014/main" id="{3EE2AB17-0164-48AD-8AE2-BF1150397BDD}"/>
              </a:ext>
            </a:extLst>
          </p:cNvPr>
          <p:cNvGrpSpPr/>
          <p:nvPr/>
        </p:nvGrpSpPr>
        <p:grpSpPr>
          <a:xfrm>
            <a:off x="44824" y="5686689"/>
            <a:ext cx="12192000" cy="1171311"/>
            <a:chOff x="1" y="5688105"/>
            <a:chExt cx="12192000" cy="1171311"/>
          </a:xfrm>
        </p:grpSpPr>
        <p:sp>
          <p:nvSpPr>
            <p:cNvPr id="73" name="Obdĺžnik 72">
              <a:extLst>
                <a:ext uri="{FF2B5EF4-FFF2-40B4-BE49-F238E27FC236}">
                  <a16:creationId xmlns:a16="http://schemas.microsoft.com/office/drawing/2014/main" id="{D4607ACB-BF6D-4BE9-A2E9-D393A7247674}"/>
                </a:ext>
              </a:extLst>
            </p:cNvPr>
            <p:cNvSpPr/>
            <p:nvPr/>
          </p:nvSpPr>
          <p:spPr>
            <a:xfrm>
              <a:off x="1" y="5688105"/>
              <a:ext cx="12192000" cy="1169893"/>
            </a:xfrm>
            <a:prstGeom prst="rect">
              <a:avLst/>
            </a:prstGeom>
            <a:solidFill>
              <a:schemeClr val="bg1">
                <a:alpha val="24000"/>
              </a:schemeClr>
            </a:solidFill>
            <a:ln>
              <a:noFill/>
            </a:ln>
            <a:effectLst>
              <a:outerShdw blurRad="50800" dist="50800" dir="5400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grpSp>
          <p:nvGrpSpPr>
            <p:cNvPr id="74" name="Skupina 73">
              <a:extLst>
                <a:ext uri="{FF2B5EF4-FFF2-40B4-BE49-F238E27FC236}">
                  <a16:creationId xmlns:a16="http://schemas.microsoft.com/office/drawing/2014/main" id="{9293CA1C-AC6E-405C-9CF7-65AE39F7CDC3}"/>
                </a:ext>
              </a:extLst>
            </p:cNvPr>
            <p:cNvGrpSpPr/>
            <p:nvPr/>
          </p:nvGrpSpPr>
          <p:grpSpPr>
            <a:xfrm>
              <a:off x="363071" y="5930544"/>
              <a:ext cx="11828928" cy="927456"/>
              <a:chOff x="363071" y="5930544"/>
              <a:chExt cx="11828928" cy="927456"/>
            </a:xfrm>
          </p:grpSpPr>
          <p:pic>
            <p:nvPicPr>
              <p:cNvPr id="76" name="Obrázok 75">
                <a:extLst>
                  <a:ext uri="{FF2B5EF4-FFF2-40B4-BE49-F238E27FC236}">
                    <a16:creationId xmlns:a16="http://schemas.microsoft.com/office/drawing/2014/main" id="{BC1D1917-585B-48D6-8169-AC9F3A9C50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3071" y="5930544"/>
                <a:ext cx="8592671" cy="927455"/>
              </a:xfrm>
              <a:prstGeom prst="rect">
                <a:avLst/>
              </a:prstGeom>
            </p:spPr>
          </p:pic>
          <p:sp>
            <p:nvSpPr>
              <p:cNvPr id="77" name="Obdĺžnik 76">
                <a:extLst>
                  <a:ext uri="{FF2B5EF4-FFF2-40B4-BE49-F238E27FC236}">
                    <a16:creationId xmlns:a16="http://schemas.microsoft.com/office/drawing/2014/main" id="{D71940F6-56F2-48B7-8177-3F824AFAD5D3}"/>
                  </a:ext>
                </a:extLst>
              </p:cNvPr>
              <p:cNvSpPr/>
              <p:nvPr/>
            </p:nvSpPr>
            <p:spPr>
              <a:xfrm>
                <a:off x="9076764" y="5930544"/>
                <a:ext cx="3115235" cy="9274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pic>
          <p:nvPicPr>
            <p:cNvPr id="75" name="Obrázok 74">
              <a:extLst>
                <a:ext uri="{FF2B5EF4-FFF2-40B4-BE49-F238E27FC236}">
                  <a16:creationId xmlns:a16="http://schemas.microsoft.com/office/drawing/2014/main" id="{585B1D78-882B-4837-8D90-DF3B35B04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28653" y="5785114"/>
              <a:ext cx="1478694" cy="1074302"/>
            </a:xfrm>
            <a:prstGeom prst="rect">
              <a:avLst/>
            </a:prstGeom>
          </p:spPr>
        </p:pic>
      </p:grpSp>
      <p:sp>
        <p:nvSpPr>
          <p:cNvPr id="78" name="Obdĺžnik 77">
            <a:extLst>
              <a:ext uri="{FF2B5EF4-FFF2-40B4-BE49-F238E27FC236}">
                <a16:creationId xmlns:a16="http://schemas.microsoft.com/office/drawing/2014/main" id="{6A845F07-4748-459B-A977-EE30AAB5B93B}"/>
              </a:ext>
            </a:extLst>
          </p:cNvPr>
          <p:cNvSpPr/>
          <p:nvPr/>
        </p:nvSpPr>
        <p:spPr>
          <a:xfrm>
            <a:off x="1" y="5930543"/>
            <a:ext cx="286872" cy="927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524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7" name="Obdĺžnik 26"/>
          <p:cNvSpPr/>
          <p:nvPr/>
        </p:nvSpPr>
        <p:spPr>
          <a:xfrm>
            <a:off x="-1" y="-12383"/>
            <a:ext cx="5060353" cy="5941511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37852" y="179865"/>
            <a:ext cx="4114270" cy="830997"/>
          </a:xfrm>
          <a:prstGeom prst="rect">
            <a:avLst/>
          </a:prstGeom>
          <a:solidFill>
            <a:srgbClr val="FBFBFB"/>
          </a:solidFill>
          <a:ln w="57150">
            <a:solidFill>
              <a:srgbClr val="F4CF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cieľ</a:t>
            </a:r>
          </a:p>
        </p:txBody>
      </p:sp>
      <p:pic>
        <p:nvPicPr>
          <p:cNvPr id="28" name="Obrázok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5705" y="0"/>
            <a:ext cx="1682773" cy="601582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-2" y="568669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006427" y="-28811"/>
            <a:ext cx="784392" cy="3133925"/>
            <a:chOff x="10057487" y="-16428"/>
            <a:chExt cx="784392" cy="3133925"/>
          </a:xfrm>
        </p:grpSpPr>
        <p:sp>
          <p:nvSpPr>
            <p:cNvPr id="22" name="Obdĺžnik 21"/>
            <p:cNvSpPr/>
            <p:nvPr/>
          </p:nvSpPr>
          <p:spPr>
            <a:xfrm>
              <a:off x="10137553" y="0"/>
              <a:ext cx="704326" cy="307930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" name="BlokTextu 1"/>
            <p:cNvSpPr txBox="1"/>
            <p:nvPr/>
          </p:nvSpPr>
          <p:spPr>
            <a:xfrm rot="16200000">
              <a:off x="9467456" y="1872073"/>
              <a:ext cx="19060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b="1" dirty="0">
                  <a:solidFill>
                    <a:srgbClr val="06273A"/>
                  </a:solidFill>
                  <a:latin typeface="Century Gothic" panose="020B0502020202020204" pitchFamily="34" charset="0"/>
                </a:rPr>
                <a:t>Nápad</a:t>
              </a:r>
            </a:p>
          </p:txBody>
        </p:sp>
        <p:sp>
          <p:nvSpPr>
            <p:cNvPr id="29" name="Obdĺžnik 28"/>
            <p:cNvSpPr/>
            <p:nvPr/>
          </p:nvSpPr>
          <p:spPr>
            <a:xfrm>
              <a:off x="10057487" y="-16428"/>
              <a:ext cx="80066" cy="310811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FFC000"/>
                </a:solidFill>
              </a:endParaRPr>
            </a:p>
          </p:txBody>
        </p:sp>
      </p:grp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2141" y="694575"/>
            <a:ext cx="4640424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78714" y="1654255"/>
            <a:ext cx="3637849" cy="37805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Čítal som, že kyslý dážď je pre rastliny škodlivý. </a:t>
            </a:r>
            <a:endParaRPr lang="sk-SK" sz="105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8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Rád pracujem v záhrade. </a:t>
            </a:r>
            <a:r>
              <a:rPr lang="sk-SK" sz="28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Chcel som zistiť, ako kyslý dážď ovplyvňuje rast rastlín. </a:t>
            </a:r>
            <a:endParaRPr lang="sk-SK" sz="105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bdĺžnik 35">
            <a:extLst>
              <a:ext uri="{FF2B5EF4-FFF2-40B4-BE49-F238E27FC236}">
                <a16:creationId xmlns:a16="http://schemas.microsoft.com/office/drawing/2014/main" id="{F73FB14D-9A13-465C-AFC9-6E60F6F39057}"/>
              </a:ext>
            </a:extLst>
          </p:cNvPr>
          <p:cNvSpPr/>
          <p:nvPr/>
        </p:nvSpPr>
        <p:spPr>
          <a:xfrm>
            <a:off x="5111235" y="869"/>
            <a:ext cx="4766194" cy="5928259"/>
          </a:xfrm>
          <a:prstGeom prst="rect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" name="Picture 8" descr="VÃ½sledok vyhÄ¾adÃ¡vania obrÃ¡zkov pre dopyt paper with adhesive tape png">
            <a:extLst>
              <a:ext uri="{FF2B5EF4-FFF2-40B4-BE49-F238E27FC236}">
                <a16:creationId xmlns:a16="http://schemas.microsoft.com/office/drawing/2014/main" id="{EE6AAB6B-2426-4FF1-85E7-C49F6A071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7815" y="734962"/>
            <a:ext cx="4493809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294C2D50-C1EC-44B3-B5B4-F31F41CCDD4C}"/>
              </a:ext>
            </a:extLst>
          </p:cNvPr>
          <p:cNvSpPr/>
          <p:nvPr/>
        </p:nvSpPr>
        <p:spPr>
          <a:xfrm>
            <a:off x="5754761" y="2571647"/>
            <a:ext cx="3643120" cy="143956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sk-SK" sz="28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</a:t>
            </a:r>
            <a:r>
              <a:rPr lang="sk-SK" sz="28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vystavené kyslému dažďu </a:t>
            </a:r>
            <a:r>
              <a:rPr lang="sk-SK" sz="2800" b="1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budú rásť pomalšie</a:t>
            </a:r>
            <a:r>
              <a:rPr lang="sk-SK" sz="2800" dirty="0">
                <a:solidFill>
                  <a:srgbClr val="00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3" name="Picture 2" descr="SÃºvisiaci obrÃ¡zok">
            <a:extLst>
              <a:ext uri="{FF2B5EF4-FFF2-40B4-BE49-F238E27FC236}">
                <a16:creationId xmlns:a16="http://schemas.microsoft.com/office/drawing/2014/main" id="{2D940824-19F6-44A3-8108-6A8FAEFCA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3752983" y="4546136"/>
            <a:ext cx="1336164" cy="128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SÃºvisiaci obrÃ¡zok">
            <a:extLst>
              <a:ext uri="{FF2B5EF4-FFF2-40B4-BE49-F238E27FC236}">
                <a16:creationId xmlns:a16="http://schemas.microsoft.com/office/drawing/2014/main" id="{44AC0735-A451-42A6-960F-15FBFE80C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 bwMode="auto">
          <a:xfrm>
            <a:off x="5089147" y="4546844"/>
            <a:ext cx="1317078" cy="126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BlokTextu 34">
            <a:extLst>
              <a:ext uri="{FF2B5EF4-FFF2-40B4-BE49-F238E27FC236}">
                <a16:creationId xmlns:a16="http://schemas.microsoft.com/office/drawing/2014/main" id="{8DB35A91-2393-4F74-962D-70DBA0F2BD9E}"/>
              </a:ext>
            </a:extLst>
          </p:cNvPr>
          <p:cNvSpPr txBox="1"/>
          <p:nvPr/>
        </p:nvSpPr>
        <p:spPr>
          <a:xfrm>
            <a:off x="5550898" y="201698"/>
            <a:ext cx="3986317" cy="830997"/>
          </a:xfrm>
          <a:prstGeom prst="rect">
            <a:avLst/>
          </a:prstGeom>
          <a:solidFill>
            <a:srgbClr val="FBFBFB"/>
          </a:solidFill>
          <a:ln w="57150">
            <a:solidFill>
              <a:srgbClr val="F4CF7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hypotéza</a:t>
            </a:r>
          </a:p>
        </p:txBody>
      </p:sp>
    </p:spTree>
    <p:extLst>
      <p:ext uri="{BB962C8B-B14F-4D97-AF65-F5344CB8AC3E}">
        <p14:creationId xmlns:p14="http://schemas.microsoft.com/office/powerpoint/2010/main" val="154037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5" grpId="0"/>
      <p:bldP spid="36" grpId="0" animBg="1"/>
      <p:bldP spid="31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9" name="Obrázo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-2" y="442742"/>
              <a:ext cx="12192001" cy="52425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Obdĺžnik 7"/>
          <p:cNvSpPr/>
          <p:nvPr/>
        </p:nvSpPr>
        <p:spPr>
          <a:xfrm>
            <a:off x="4308479" y="565104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47555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4"/>
          <p:cNvSpPr/>
          <p:nvPr/>
        </p:nvSpPr>
        <p:spPr>
          <a:xfrm>
            <a:off x="2216060" y="168961"/>
            <a:ext cx="2092419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011983" y="444159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4"/>
          <p:cNvSpPr/>
          <p:nvPr/>
        </p:nvSpPr>
        <p:spPr>
          <a:xfrm flipH="1">
            <a:off x="8199765" y="168960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110741" y="444159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4286068" y="155004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284415" y="200804"/>
            <a:ext cx="3915350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0" y="5686689"/>
            <a:ext cx="12236824" cy="1171309"/>
            <a:chOff x="0" y="5686689"/>
            <a:chExt cx="12236824" cy="1171309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824" y="5686689"/>
              <a:ext cx="12192000" cy="1169894"/>
              <a:chOff x="1" y="5688105"/>
              <a:chExt cx="12192000" cy="1169894"/>
            </a:xfrm>
          </p:grpSpPr>
          <p:sp>
            <p:nvSpPr>
              <p:cNvPr id="21" name="Obdĺžnik 20"/>
              <p:cNvSpPr/>
              <p:nvPr/>
            </p:nvSpPr>
            <p:spPr>
              <a:xfrm>
                <a:off x="1" y="5688105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dir="6000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363071" y="6032564"/>
                <a:ext cx="11828928" cy="825435"/>
                <a:chOff x="363071" y="6032564"/>
                <a:chExt cx="11828928" cy="825435"/>
              </a:xfrm>
            </p:grpSpPr>
            <p:pic>
              <p:nvPicPr>
                <p:cNvPr id="24" name="Obrázok 2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071" y="6041435"/>
                  <a:ext cx="8592671" cy="816563"/>
                </a:xfrm>
                <a:prstGeom prst="rect">
                  <a:avLst/>
                </a:prstGeom>
              </p:spPr>
            </p:pic>
            <p:sp>
              <p:nvSpPr>
                <p:cNvPr id="25" name="Obdĺžnik 24"/>
                <p:cNvSpPr/>
                <p:nvPr/>
              </p:nvSpPr>
              <p:spPr>
                <a:xfrm>
                  <a:off x="9124935" y="6032564"/>
                  <a:ext cx="3067064" cy="825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13" y="6066299"/>
                <a:ext cx="1001563" cy="727656"/>
              </a:xfrm>
              <a:prstGeom prst="rect">
                <a:avLst/>
              </a:prstGeom>
            </p:spPr>
          </p:pic>
        </p:grpSp>
        <p:sp>
          <p:nvSpPr>
            <p:cNvPr id="20" name="Obdĺžnik 19"/>
            <p:cNvSpPr/>
            <p:nvPr/>
          </p:nvSpPr>
          <p:spPr>
            <a:xfrm>
              <a:off x="0" y="6031147"/>
              <a:ext cx="238701" cy="82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6" name="BlokTextu 35"/>
          <p:cNvSpPr txBox="1"/>
          <p:nvPr/>
        </p:nvSpPr>
        <p:spPr>
          <a:xfrm>
            <a:off x="4393144" y="1163008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6299130" y="1161661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 a obrázky</a:t>
            </a:r>
          </a:p>
        </p:txBody>
      </p:sp>
      <p:sp>
        <p:nvSpPr>
          <p:cNvPr id="38" name="BlokTextu 37"/>
          <p:cNvSpPr txBox="1"/>
          <p:nvPr/>
        </p:nvSpPr>
        <p:spPr>
          <a:xfrm>
            <a:off x="4500852" y="3207964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6367797" y="3210873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8450647" y="71520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8328310" y="2961152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8342431" y="445323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43" name="image1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4407194" y="1554399"/>
            <a:ext cx="2227791" cy="811060"/>
          </a:xfrm>
          <a:prstGeom prst="rect">
            <a:avLst/>
          </a:prstGeom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359" y="2410375"/>
            <a:ext cx="1215041" cy="6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06" y="1609315"/>
            <a:ext cx="1353137" cy="9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00" y="5383662"/>
            <a:ext cx="373888" cy="373888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921" y="5045312"/>
            <a:ext cx="159391" cy="15939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70" y="4801422"/>
            <a:ext cx="405795" cy="52240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81" y="3622969"/>
            <a:ext cx="514120" cy="514120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76" y="4199828"/>
            <a:ext cx="684830" cy="684830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94" y="4856719"/>
            <a:ext cx="436054" cy="43605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42" y="3666155"/>
            <a:ext cx="467277" cy="467277"/>
          </a:xfrm>
          <a:prstGeom prst="rect">
            <a:avLst/>
          </a:prstGeom>
        </p:spPr>
      </p:pic>
      <p:pic>
        <p:nvPicPr>
          <p:cNvPr id="58" name="Picture 4" descr="VÃ½sledok vyhÄ¾adÃ¡vania obrÃ¡zkov pre dopyt vinegar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831" y="4538333"/>
            <a:ext cx="306082" cy="7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VÃ½sledok vyhÄ¾adÃ¡vania obrÃ¡zkov pre dopyt not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3083" y="3730319"/>
            <a:ext cx="873187" cy="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3035" y="3453871"/>
            <a:ext cx="1664563" cy="2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dĺžnik 60"/>
          <p:cNvSpPr/>
          <p:nvPr/>
        </p:nvSpPr>
        <p:spPr>
          <a:xfrm>
            <a:off x="6655138" y="3730320"/>
            <a:ext cx="633455" cy="1574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8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9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10</a:t>
            </a:r>
          </a:p>
        </p:txBody>
      </p:sp>
      <p:grpSp>
        <p:nvGrpSpPr>
          <p:cNvPr id="66" name="Skupina 65"/>
          <p:cNvGrpSpPr/>
          <p:nvPr/>
        </p:nvGrpSpPr>
        <p:grpSpPr>
          <a:xfrm>
            <a:off x="9134532" y="2093557"/>
            <a:ext cx="854989" cy="217970"/>
            <a:chOff x="5128085" y="3569080"/>
            <a:chExt cx="2551249" cy="762323"/>
          </a:xfrm>
        </p:grpSpPr>
        <p:pic>
          <p:nvPicPr>
            <p:cNvPr id="67" name="Obrázok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2134" y="3569080"/>
              <a:ext cx="757200" cy="757200"/>
            </a:xfrm>
            <a:prstGeom prst="rect">
              <a:avLst/>
            </a:prstGeom>
          </p:spPr>
        </p:pic>
        <p:pic>
          <p:nvPicPr>
            <p:cNvPr id="68" name="Obrázok 6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279" y="3574203"/>
              <a:ext cx="757200" cy="757200"/>
            </a:xfrm>
            <a:prstGeom prst="rect">
              <a:avLst/>
            </a:prstGeom>
          </p:spPr>
        </p:pic>
        <p:pic>
          <p:nvPicPr>
            <p:cNvPr id="69" name="Obrázok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8085" y="3574203"/>
              <a:ext cx="757200" cy="757200"/>
            </a:xfrm>
            <a:prstGeom prst="rect">
              <a:avLst/>
            </a:prstGeom>
          </p:spPr>
        </p:pic>
      </p:grpSp>
      <p:grpSp>
        <p:nvGrpSpPr>
          <p:cNvPr id="70" name="Skupina 69"/>
          <p:cNvGrpSpPr/>
          <p:nvPr/>
        </p:nvGrpSpPr>
        <p:grpSpPr>
          <a:xfrm>
            <a:off x="9206740" y="2717861"/>
            <a:ext cx="723476" cy="145227"/>
            <a:chOff x="5131848" y="5109688"/>
            <a:chExt cx="2551249" cy="762323"/>
          </a:xfrm>
        </p:grpSpPr>
        <p:pic>
          <p:nvPicPr>
            <p:cNvPr id="71" name="Obrázok 70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5897" y="5109688"/>
              <a:ext cx="757200" cy="757200"/>
            </a:xfrm>
            <a:prstGeom prst="rect">
              <a:avLst/>
            </a:prstGeom>
          </p:spPr>
        </p:pic>
        <p:pic>
          <p:nvPicPr>
            <p:cNvPr id="72" name="Obrázok 71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2" y="5114811"/>
              <a:ext cx="757200" cy="757200"/>
            </a:xfrm>
            <a:prstGeom prst="rect">
              <a:avLst/>
            </a:prstGeom>
          </p:spPr>
        </p:pic>
        <p:pic>
          <p:nvPicPr>
            <p:cNvPr id="73" name="Obrázok 72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1848" y="5114811"/>
              <a:ext cx="757200" cy="757200"/>
            </a:xfrm>
            <a:prstGeom prst="rect">
              <a:avLst/>
            </a:prstGeom>
          </p:spPr>
        </p:pic>
      </p:grpSp>
      <p:pic>
        <p:nvPicPr>
          <p:cNvPr id="74" name="Obrázok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3904" y="1344470"/>
            <a:ext cx="442188" cy="492334"/>
          </a:xfrm>
          <a:prstGeom prst="rect">
            <a:avLst/>
          </a:prstGeom>
        </p:spPr>
      </p:pic>
      <p:pic>
        <p:nvPicPr>
          <p:cNvPr id="75" name="Obrázok 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69283" y="1338411"/>
            <a:ext cx="442188" cy="482205"/>
          </a:xfrm>
          <a:prstGeom prst="rect">
            <a:avLst/>
          </a:prstGeom>
        </p:spPr>
      </p:pic>
      <p:pic>
        <p:nvPicPr>
          <p:cNvPr id="76" name="Obrázok 7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42728" y="1346330"/>
            <a:ext cx="442188" cy="476506"/>
          </a:xfrm>
          <a:prstGeom prst="rect">
            <a:avLst/>
          </a:prstGeom>
        </p:spPr>
      </p:pic>
      <p:sp>
        <p:nvSpPr>
          <p:cNvPr id="79" name="Obdĺžnik 78">
            <a:extLst>
              <a:ext uri="{FF2B5EF4-FFF2-40B4-BE49-F238E27FC236}">
                <a16:creationId xmlns:a16="http://schemas.microsoft.com/office/drawing/2014/main" id="{E6533C13-A39D-4919-94BC-FF28F663AB3D}"/>
              </a:ext>
            </a:extLst>
          </p:cNvPr>
          <p:cNvSpPr/>
          <p:nvPr/>
        </p:nvSpPr>
        <p:spPr>
          <a:xfrm>
            <a:off x="8247636" y="4816339"/>
            <a:ext cx="1960226" cy="6090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3"/>
              </a:rPr>
              <a:t>www.vedahrou.sk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</p:txBody>
      </p:sp>
      <p:sp>
        <p:nvSpPr>
          <p:cNvPr id="80" name="Obdĺžnik 79">
            <a:extLst>
              <a:ext uri="{FF2B5EF4-FFF2-40B4-BE49-F238E27FC236}">
                <a16:creationId xmlns:a16="http://schemas.microsoft.com/office/drawing/2014/main" id="{B2404DD5-847C-4CB0-9340-BC3A78A28896}"/>
              </a:ext>
            </a:extLst>
          </p:cNvPr>
          <p:cNvSpPr/>
          <p:nvPr/>
        </p:nvSpPr>
        <p:spPr>
          <a:xfrm>
            <a:off x="8362036" y="1076362"/>
            <a:ext cx="1803199" cy="37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kontrolná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čistá voda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(pH ~7.0)</a:t>
            </a:r>
          </a:p>
        </p:txBody>
      </p:sp>
      <p:sp>
        <p:nvSpPr>
          <p:cNvPr id="81" name="Obdĺžnik 80">
            <a:extLst>
              <a:ext uri="{FF2B5EF4-FFF2-40B4-BE49-F238E27FC236}">
                <a16:creationId xmlns:a16="http://schemas.microsoft.com/office/drawing/2014/main" id="{366CBB64-D685-4E6B-A235-9722A3A67FE1}"/>
              </a:ext>
            </a:extLst>
          </p:cNvPr>
          <p:cNvSpPr/>
          <p:nvPr/>
        </p:nvSpPr>
        <p:spPr>
          <a:xfrm>
            <a:off x="8360713" y="1803992"/>
            <a:ext cx="1930652" cy="34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kyslá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kyslá voda 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(pH ~ 4.5)</a:t>
            </a:r>
            <a:endParaRPr lang="sk-SK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2" name="Obdĺžnik 81">
            <a:extLst>
              <a:ext uri="{FF2B5EF4-FFF2-40B4-BE49-F238E27FC236}">
                <a16:creationId xmlns:a16="http://schemas.microsoft.com/office/drawing/2014/main" id="{99BB102C-4FC1-4B8F-AAD9-F5012EBA3ABB}"/>
              </a:ext>
            </a:extLst>
          </p:cNvPr>
          <p:cNvSpPr/>
          <p:nvPr/>
        </p:nvSpPr>
        <p:spPr>
          <a:xfrm>
            <a:off x="8375481" y="2360064"/>
            <a:ext cx="1766057" cy="34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veľmi kyslá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veľmi kyslá 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voda (pH ~ 3.0)</a:t>
            </a:r>
            <a:endParaRPr lang="sk-SK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id="{A8193E2A-2661-4076-BDC0-EE78A289B573}"/>
              </a:ext>
            </a:extLst>
          </p:cNvPr>
          <p:cNvGrpSpPr/>
          <p:nvPr/>
        </p:nvGrpSpPr>
        <p:grpSpPr>
          <a:xfrm>
            <a:off x="5747902" y="2526223"/>
            <a:ext cx="2319756" cy="621912"/>
            <a:chOff x="5747902" y="2526223"/>
            <a:chExt cx="2319756" cy="621912"/>
          </a:xfrm>
        </p:grpSpPr>
        <p:pic>
          <p:nvPicPr>
            <p:cNvPr id="84" name="Picture 4" descr="SÃºvisiaci obrÃ¡zok">
              <a:extLst>
                <a:ext uri="{FF2B5EF4-FFF2-40B4-BE49-F238E27FC236}">
                  <a16:creationId xmlns:a16="http://schemas.microsoft.com/office/drawing/2014/main" id="{D09FCB61-2EE8-4AE0-B439-DB3F533209A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747902" y="2526223"/>
              <a:ext cx="2319756" cy="6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BlokTextu 84">
              <a:extLst>
                <a:ext uri="{FF2B5EF4-FFF2-40B4-BE49-F238E27FC236}">
                  <a16:creationId xmlns:a16="http://schemas.microsoft.com/office/drawing/2014/main" id="{6D540399-E126-4909-B914-D4EDD2E2A494}"/>
                </a:ext>
              </a:extLst>
            </p:cNvPr>
            <p:cNvSpPr txBox="1"/>
            <p:nvPr/>
          </p:nvSpPr>
          <p:spPr>
            <a:xfrm>
              <a:off x="7536361" y="2940580"/>
              <a:ext cx="359176" cy="184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86" name="BlokTextu 85">
              <a:extLst>
                <a:ext uri="{FF2B5EF4-FFF2-40B4-BE49-F238E27FC236}">
                  <a16:creationId xmlns:a16="http://schemas.microsoft.com/office/drawing/2014/main" id="{11B527F4-E53B-4561-880A-F0298E5C40D3}"/>
                </a:ext>
              </a:extLst>
            </p:cNvPr>
            <p:cNvSpPr txBox="1"/>
            <p:nvPr/>
          </p:nvSpPr>
          <p:spPr>
            <a:xfrm>
              <a:off x="6661504" y="2943388"/>
              <a:ext cx="435720" cy="18466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87" name="BlokTextu 86">
              <a:extLst>
                <a:ext uri="{FF2B5EF4-FFF2-40B4-BE49-F238E27FC236}">
                  <a16:creationId xmlns:a16="http://schemas.microsoft.com/office/drawing/2014/main" id="{E819F40E-6164-4298-9D9C-46AC8402E7D7}"/>
                </a:ext>
              </a:extLst>
            </p:cNvPr>
            <p:cNvSpPr txBox="1"/>
            <p:nvPr/>
          </p:nvSpPr>
          <p:spPr>
            <a:xfrm>
              <a:off x="5874820" y="2946025"/>
              <a:ext cx="435720" cy="184666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sp>
        <p:nvSpPr>
          <p:cNvPr id="88" name="Obdĺžnik 87">
            <a:extLst>
              <a:ext uri="{FF2B5EF4-FFF2-40B4-BE49-F238E27FC236}">
                <a16:creationId xmlns:a16="http://schemas.microsoft.com/office/drawing/2014/main" id="{9945069C-FA93-4926-9377-24AC128E026F}"/>
              </a:ext>
            </a:extLst>
          </p:cNvPr>
          <p:cNvSpPr/>
          <p:nvPr/>
        </p:nvSpPr>
        <p:spPr>
          <a:xfrm>
            <a:off x="8263500" y="3299586"/>
            <a:ext cx="2021554" cy="1265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Hypotéza sa potvrdila.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CFE69771-433C-4BDA-BBC7-DDCFA9D2133C}"/>
              </a:ext>
            </a:extLst>
          </p:cNvPr>
          <p:cNvGrpSpPr/>
          <p:nvPr/>
        </p:nvGrpSpPr>
        <p:grpSpPr>
          <a:xfrm>
            <a:off x="1916657" y="803959"/>
            <a:ext cx="2443843" cy="4894199"/>
            <a:chOff x="1916657" y="803959"/>
            <a:chExt cx="2443843" cy="4894199"/>
          </a:xfrm>
        </p:grpSpPr>
        <p:sp>
          <p:nvSpPr>
            <p:cNvPr id="16" name="BlokTextu 15"/>
            <p:cNvSpPr txBox="1"/>
            <p:nvPr/>
          </p:nvSpPr>
          <p:spPr>
            <a:xfrm>
              <a:off x="2458094" y="803959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26" name="Picture 6" descr="VÃ½sledok vyhÄ¾adÃ¡vania obrÃ¡zkov pre dopyt garden man vector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261847" y="1386661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BlokTextu 30"/>
            <p:cNvSpPr txBox="1"/>
            <p:nvPr/>
          </p:nvSpPr>
          <p:spPr>
            <a:xfrm>
              <a:off x="2594483" y="2546153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33" name="Picture 2" descr="SÃºvisiaci obrÃ¡zok"/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1916657" y="2999758"/>
              <a:ext cx="1615185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BlokTextu 31"/>
            <p:cNvSpPr txBox="1"/>
            <p:nvPr/>
          </p:nvSpPr>
          <p:spPr>
            <a:xfrm>
              <a:off x="3448144" y="2999758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34" name="BlokTextu 33"/>
            <p:cNvSpPr txBox="1"/>
            <p:nvPr/>
          </p:nvSpPr>
          <p:spPr>
            <a:xfrm>
              <a:off x="2594483" y="4002250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35" name="Obdĺžnik 34"/>
            <p:cNvSpPr/>
            <p:nvPr/>
          </p:nvSpPr>
          <p:spPr>
            <a:xfrm>
              <a:off x="2229049" y="4431786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BlokTextu 16"/>
            <p:cNvSpPr txBox="1"/>
            <p:nvPr/>
          </p:nvSpPr>
          <p:spPr>
            <a:xfrm>
              <a:off x="2229049" y="1229214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89" name="Voľný tvar: obrazec 88">
            <a:extLst>
              <a:ext uri="{FF2B5EF4-FFF2-40B4-BE49-F238E27FC236}">
                <a16:creationId xmlns:a16="http://schemas.microsoft.com/office/drawing/2014/main" id="{11337023-D7F0-4232-B585-088471CD9196}"/>
              </a:ext>
            </a:extLst>
          </p:cNvPr>
          <p:cNvSpPr/>
          <p:nvPr/>
        </p:nvSpPr>
        <p:spPr>
          <a:xfrm>
            <a:off x="-2" y="0"/>
            <a:ext cx="12209949" cy="6039056"/>
          </a:xfrm>
          <a:custGeom>
            <a:avLst/>
            <a:gdLst>
              <a:gd name="connsiteX0" fmla="*/ 2318755 w 12192002"/>
              <a:gd name="connsiteY0" fmla="*/ 565104 h 6014798"/>
              <a:gd name="connsiteX1" fmla="*/ 1912147 w 12192002"/>
              <a:gd name="connsiteY1" fmla="*/ 971712 h 6014798"/>
              <a:gd name="connsiteX2" fmla="*/ 1912147 w 12192002"/>
              <a:gd name="connsiteY2" fmla="*/ 3516480 h 6014798"/>
              <a:gd name="connsiteX3" fmla="*/ 2318755 w 12192002"/>
              <a:gd name="connsiteY3" fmla="*/ 3923088 h 6014798"/>
              <a:gd name="connsiteX4" fmla="*/ 3945138 w 12192002"/>
              <a:gd name="connsiteY4" fmla="*/ 3923088 h 6014798"/>
              <a:gd name="connsiteX5" fmla="*/ 4351746 w 12192002"/>
              <a:gd name="connsiteY5" fmla="*/ 3516480 h 6014798"/>
              <a:gd name="connsiteX6" fmla="*/ 4351746 w 12192002"/>
              <a:gd name="connsiteY6" fmla="*/ 971712 h 6014798"/>
              <a:gd name="connsiteX7" fmla="*/ 3945138 w 12192002"/>
              <a:gd name="connsiteY7" fmla="*/ 565104 h 6014798"/>
              <a:gd name="connsiteX8" fmla="*/ 0 w 12192002"/>
              <a:gd name="connsiteY8" fmla="*/ 0 h 6014798"/>
              <a:gd name="connsiteX9" fmla="*/ 12192002 w 12192002"/>
              <a:gd name="connsiteY9" fmla="*/ 0 h 6014798"/>
              <a:gd name="connsiteX10" fmla="*/ 12192002 w 12192002"/>
              <a:gd name="connsiteY10" fmla="*/ 6014798 h 6014798"/>
              <a:gd name="connsiteX11" fmla="*/ 0 w 12192002"/>
              <a:gd name="connsiteY11" fmla="*/ 6014798 h 6014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2" h="6014798">
                <a:moveTo>
                  <a:pt x="2318755" y="565104"/>
                </a:moveTo>
                <a:cubicBezTo>
                  <a:pt x="2094192" y="565104"/>
                  <a:pt x="1912147" y="747149"/>
                  <a:pt x="1912147" y="971712"/>
                </a:cubicBezTo>
                <a:lnTo>
                  <a:pt x="1912147" y="3516480"/>
                </a:lnTo>
                <a:cubicBezTo>
                  <a:pt x="1912147" y="3741043"/>
                  <a:pt x="2094192" y="3923088"/>
                  <a:pt x="2318755" y="3923088"/>
                </a:cubicBezTo>
                <a:lnTo>
                  <a:pt x="3945138" y="3923088"/>
                </a:lnTo>
                <a:cubicBezTo>
                  <a:pt x="4169701" y="3923088"/>
                  <a:pt x="4351746" y="3741043"/>
                  <a:pt x="4351746" y="3516480"/>
                </a:cubicBezTo>
                <a:lnTo>
                  <a:pt x="4351746" y="971712"/>
                </a:lnTo>
                <a:cubicBezTo>
                  <a:pt x="4351746" y="747149"/>
                  <a:pt x="4169701" y="565104"/>
                  <a:pt x="3945138" y="565104"/>
                </a:cubicBezTo>
                <a:close/>
                <a:moveTo>
                  <a:pt x="0" y="0"/>
                </a:moveTo>
                <a:lnTo>
                  <a:pt x="12192002" y="0"/>
                </a:lnTo>
                <a:lnTo>
                  <a:pt x="12192002" y="6014798"/>
                </a:lnTo>
                <a:lnTo>
                  <a:pt x="0" y="6014798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24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64" name="Obrázok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534" y="-13548"/>
            <a:ext cx="1607118" cy="6015820"/>
          </a:xfrm>
          <a:prstGeom prst="rect">
            <a:avLst/>
          </a:prstGeom>
        </p:spPr>
      </p:pic>
      <p:sp>
        <p:nvSpPr>
          <p:cNvPr id="27" name="Obdĺžnik 26"/>
          <p:cNvSpPr/>
          <p:nvPr/>
        </p:nvSpPr>
        <p:spPr>
          <a:xfrm>
            <a:off x="0" y="-12383"/>
            <a:ext cx="5468532" cy="6899193"/>
          </a:xfrm>
          <a:prstGeom prst="rect">
            <a:avLst/>
          </a:prstGeom>
          <a:solidFill>
            <a:srgbClr val="309AA9">
              <a:alpha val="70000"/>
            </a:srgbClr>
          </a:solidFill>
          <a:ln>
            <a:solidFill>
              <a:srgbClr val="30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209254" y="168112"/>
            <a:ext cx="5021965" cy="769441"/>
          </a:xfrm>
          <a:prstGeom prst="rect">
            <a:avLst/>
          </a:prstGeom>
          <a:solidFill>
            <a:srgbClr val="FBFBFB"/>
          </a:solidFill>
          <a:ln w="5715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-1" y="572975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006427" y="-28811"/>
            <a:ext cx="784392" cy="3133926"/>
            <a:chOff x="10057487" y="-16428"/>
            <a:chExt cx="784392" cy="3133926"/>
          </a:xfrm>
        </p:grpSpPr>
        <p:sp>
          <p:nvSpPr>
            <p:cNvPr id="22" name="Obdĺžnik 21"/>
            <p:cNvSpPr/>
            <p:nvPr/>
          </p:nvSpPr>
          <p:spPr>
            <a:xfrm>
              <a:off x="10137553" y="0"/>
              <a:ext cx="704326" cy="307930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" name="BlokTextu 1"/>
            <p:cNvSpPr txBox="1"/>
            <p:nvPr/>
          </p:nvSpPr>
          <p:spPr>
            <a:xfrm rot="16200000">
              <a:off x="8867935" y="1272552"/>
              <a:ext cx="3105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b="1" dirty="0">
                  <a:solidFill>
                    <a:srgbClr val="06273A"/>
                  </a:solidFill>
                  <a:latin typeface="Century Gothic" panose="020B0502020202020204" pitchFamily="34" charset="0"/>
                </a:rPr>
                <a:t>Pozorovanie</a:t>
              </a:r>
            </a:p>
          </p:txBody>
        </p:sp>
        <p:sp>
          <p:nvSpPr>
            <p:cNvPr id="29" name="Obdĺžnik 28"/>
            <p:cNvSpPr/>
            <p:nvPr/>
          </p:nvSpPr>
          <p:spPr>
            <a:xfrm>
              <a:off x="10057487" y="-16428"/>
              <a:ext cx="80066" cy="3108111"/>
            </a:xfrm>
            <a:prstGeom prst="rect">
              <a:avLst/>
            </a:prstGeom>
            <a:solidFill>
              <a:srgbClr val="309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FFC000"/>
                </a:solidFill>
              </a:endParaRPr>
            </a:p>
          </p:txBody>
        </p:sp>
      </p:grp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00557" y="529511"/>
            <a:ext cx="5878344" cy="584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Obdĺžnik 35"/>
          <p:cNvSpPr/>
          <p:nvPr/>
        </p:nvSpPr>
        <p:spPr>
          <a:xfrm>
            <a:off x="192112" y="1359136"/>
            <a:ext cx="5128023" cy="42691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L="895350" indent="-895350">
              <a:lnSpc>
                <a:spcPct val="107000"/>
              </a:lnSpc>
              <a:spcAft>
                <a:spcPts val="0"/>
              </a:spcAft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1:  	zasadil som 9 semienok rastlín</a:t>
            </a:r>
          </a:p>
          <a:p>
            <a:pPr marL="895350" indent="-895350">
              <a:lnSpc>
                <a:spcPct val="107000"/>
              </a:lnSpc>
              <a:spcAft>
                <a:spcPts val="0"/>
              </a:spcAft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2:  	semienka som zalieval čistou vodou až kým nevyklíčili </a:t>
            </a:r>
          </a:p>
          <a:p>
            <a:pPr marL="896938" indent="-896938">
              <a:lnSpc>
                <a:spcPct val="107000"/>
              </a:lnSpc>
              <a:spcAft>
                <a:spcPts val="0"/>
              </a:spcAft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	každú nádobu som označil štítkom </a:t>
            </a:r>
          </a:p>
          <a:p>
            <a:pPr marL="896938" indent="-896938">
              <a:lnSpc>
                <a:spcPct val="107000"/>
              </a:lnSpc>
              <a:spcAft>
                <a:spcPts val="0"/>
              </a:spcAft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	</a:t>
            </a:r>
            <a:r>
              <a:rPr lang="sk-SK" sz="14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(čistá voda 1,2,3, kyslý 1,2,3, veľmi kyslý 1,2,3)</a:t>
            </a:r>
          </a:p>
          <a:p>
            <a:pPr marL="896938" indent="-896938">
              <a:lnSpc>
                <a:spcPct val="107000"/>
              </a:lnSpc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4:  	zmiešal som vodu s octom a kyslosť som meral pH pásikom - na 4,5 pH</a:t>
            </a:r>
          </a:p>
          <a:p>
            <a:pPr marL="896938" indent="-896938">
              <a:lnSpc>
                <a:spcPct val="107000"/>
              </a:lnSpc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5:  	zmiešal som vodu s octom a kyslosť som meral pH pásikom - na 3,0 pH</a:t>
            </a:r>
          </a:p>
          <a:p>
            <a:pPr marL="896938" indent="-896938">
              <a:lnSpc>
                <a:spcPct val="107000"/>
              </a:lnSpc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6: 	rastliny v každej skupine som začal striekať rôzne kyslou vodou tak, akoby to bol dážď </a:t>
            </a:r>
          </a:p>
          <a:p>
            <a:pPr marL="896938" indent="-896938">
              <a:lnSpc>
                <a:spcPct val="107000"/>
              </a:lnSpc>
            </a:pPr>
            <a:r>
              <a:rPr lang="sk-SK" sz="17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7: 	každých 5 dní som meral a zapisoval výšku každej rastliny od hliny až po jej vrch a kontroloval jej farbu</a:t>
            </a:r>
          </a:p>
        </p:txBody>
      </p:sp>
      <p:pic>
        <p:nvPicPr>
          <p:cNvPr id="1040" name="Picture 16" descr="VÃ½sledok vyhÄ¾adÃ¡vania obrÃ¡zkov pre dopyt postrekovanie kvetov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6013" y="132607"/>
            <a:ext cx="1085824" cy="1282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bdĺžnik 30">
            <a:extLst>
              <a:ext uri="{FF2B5EF4-FFF2-40B4-BE49-F238E27FC236}">
                <a16:creationId xmlns:a16="http://schemas.microsoft.com/office/drawing/2014/main" id="{7C00A6B5-5B29-4B70-B5A9-CE2AD4DEFCD8}"/>
              </a:ext>
            </a:extLst>
          </p:cNvPr>
          <p:cNvSpPr/>
          <p:nvPr/>
        </p:nvSpPr>
        <p:spPr>
          <a:xfrm>
            <a:off x="5587216" y="-12383"/>
            <a:ext cx="4325378" cy="5983155"/>
          </a:xfrm>
          <a:prstGeom prst="rect">
            <a:avLst/>
          </a:prstGeom>
          <a:solidFill>
            <a:srgbClr val="309AA9">
              <a:alpha val="70000"/>
            </a:srgbClr>
          </a:solidFill>
          <a:ln>
            <a:solidFill>
              <a:srgbClr val="30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BlokTextu 31">
            <a:extLst>
              <a:ext uri="{FF2B5EF4-FFF2-40B4-BE49-F238E27FC236}">
                <a16:creationId xmlns:a16="http://schemas.microsoft.com/office/drawing/2014/main" id="{2EDD84E5-BA54-48C2-A4A8-1AC483F1B32F}"/>
              </a:ext>
            </a:extLst>
          </p:cNvPr>
          <p:cNvSpPr txBox="1"/>
          <p:nvPr/>
        </p:nvSpPr>
        <p:spPr>
          <a:xfrm>
            <a:off x="5724260" y="168112"/>
            <a:ext cx="4038935" cy="769441"/>
          </a:xfrm>
          <a:prstGeom prst="rect">
            <a:avLst/>
          </a:prstGeom>
          <a:solidFill>
            <a:srgbClr val="FBFBFB"/>
          </a:solidFill>
          <a:ln w="5715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pic>
        <p:nvPicPr>
          <p:cNvPr id="33" name="Picture 8" descr="VÃ½sledok vyhÄ¾adÃ¡vania obrÃ¡zkov pre dopyt paper with adhesive tape png">
            <a:extLst>
              <a:ext uri="{FF2B5EF4-FFF2-40B4-BE49-F238E27FC236}">
                <a16:creationId xmlns:a16="http://schemas.microsoft.com/office/drawing/2014/main" id="{A3E175DF-B0A3-486A-9A36-A1FA6B406F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75134" y="655611"/>
            <a:ext cx="4505616" cy="467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9D1809B5-D954-4D6D-9E6E-8C0D7E1453AE}"/>
              </a:ext>
            </a:extLst>
          </p:cNvPr>
          <p:cNvGrpSpPr/>
          <p:nvPr/>
        </p:nvGrpSpPr>
        <p:grpSpPr>
          <a:xfrm>
            <a:off x="5757970" y="1105665"/>
            <a:ext cx="4161808" cy="4835578"/>
            <a:chOff x="5757970" y="1105665"/>
            <a:chExt cx="4161808" cy="4835578"/>
          </a:xfrm>
        </p:grpSpPr>
        <p:sp>
          <p:nvSpPr>
            <p:cNvPr id="34" name="Obdĺžnik 33">
              <a:extLst>
                <a:ext uri="{FF2B5EF4-FFF2-40B4-BE49-F238E27FC236}">
                  <a16:creationId xmlns:a16="http://schemas.microsoft.com/office/drawing/2014/main" id="{30128909-4253-4799-9A02-A921F346BCF2}"/>
                </a:ext>
              </a:extLst>
            </p:cNvPr>
            <p:cNvSpPr/>
            <p:nvPr/>
          </p:nvSpPr>
          <p:spPr>
            <a:xfrm>
              <a:off x="5757970" y="1105665"/>
              <a:ext cx="3998302" cy="368844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nádob na sadenie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semienka rastliny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 poháre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testovacie pH pásiky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zemina 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odmerka 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ocot 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štítky na označenie nádob 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čistá voda 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pravítko, zápisník</a:t>
              </a:r>
            </a:p>
            <a:p>
              <a:pPr marL="457200" indent="-457200">
                <a:lnSpc>
                  <a:spcPct val="107000"/>
                </a:lnSpc>
                <a:spcAft>
                  <a:spcPts val="0"/>
                </a:spcAft>
                <a:buFont typeface="+mj-lt"/>
                <a:buAutoNum type="arabicPeriod"/>
              </a:pPr>
              <a:r>
                <a:rPr lang="sk-SK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fotoaparát</a:t>
              </a:r>
            </a:p>
          </p:txBody>
        </p:sp>
        <p:pic>
          <p:nvPicPr>
            <p:cNvPr id="35" name="Obrázok 34">
              <a:extLst>
                <a:ext uri="{FF2B5EF4-FFF2-40B4-BE49-F238E27FC236}">
                  <a16:creationId xmlns:a16="http://schemas.microsoft.com/office/drawing/2014/main" id="{F191BDE4-0457-4728-8BFB-E336CA88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2187" y="3836062"/>
              <a:ext cx="900109" cy="900109"/>
            </a:xfrm>
            <a:prstGeom prst="rect">
              <a:avLst/>
            </a:prstGeom>
          </p:spPr>
        </p:pic>
        <p:pic>
          <p:nvPicPr>
            <p:cNvPr id="37" name="Obrázok 36">
              <a:extLst>
                <a:ext uri="{FF2B5EF4-FFF2-40B4-BE49-F238E27FC236}">
                  <a16:creationId xmlns:a16="http://schemas.microsoft.com/office/drawing/2014/main" id="{2F09FC88-BF46-48D1-9A52-7553EA733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13203" y="2587556"/>
              <a:ext cx="776300" cy="776300"/>
            </a:xfrm>
            <a:prstGeom prst="rect">
              <a:avLst/>
            </a:prstGeom>
          </p:spPr>
        </p:pic>
        <p:pic>
          <p:nvPicPr>
            <p:cNvPr id="38" name="Obrázok 37">
              <a:extLst>
                <a:ext uri="{FF2B5EF4-FFF2-40B4-BE49-F238E27FC236}">
                  <a16:creationId xmlns:a16="http://schemas.microsoft.com/office/drawing/2014/main" id="{476FD686-F71F-4B45-9C97-615AC1E8B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0592" y="4969803"/>
              <a:ext cx="877982" cy="877982"/>
            </a:xfrm>
            <a:prstGeom prst="rect">
              <a:avLst/>
            </a:prstGeom>
          </p:spPr>
        </p:pic>
        <p:pic>
          <p:nvPicPr>
            <p:cNvPr id="39" name="Obrázok 38">
              <a:extLst>
                <a:ext uri="{FF2B5EF4-FFF2-40B4-BE49-F238E27FC236}">
                  <a16:creationId xmlns:a16="http://schemas.microsoft.com/office/drawing/2014/main" id="{60F25915-BE7A-4B54-B300-E1CE8C70D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57419" y="5054237"/>
              <a:ext cx="785195" cy="785195"/>
            </a:xfrm>
            <a:prstGeom prst="rect">
              <a:avLst/>
            </a:prstGeom>
          </p:spPr>
        </p:pic>
        <p:pic>
          <p:nvPicPr>
            <p:cNvPr id="41" name="Obrázok 40">
              <a:extLst>
                <a:ext uri="{FF2B5EF4-FFF2-40B4-BE49-F238E27FC236}">
                  <a16:creationId xmlns:a16="http://schemas.microsoft.com/office/drawing/2014/main" id="{A9A65ADF-8CA2-4B9C-9260-FBA04644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03646" y="4961946"/>
              <a:ext cx="979297" cy="979297"/>
            </a:xfrm>
            <a:prstGeom prst="rect">
              <a:avLst/>
            </a:prstGeom>
          </p:spPr>
        </p:pic>
        <p:pic>
          <p:nvPicPr>
            <p:cNvPr id="42" name="Obrázok 41">
              <a:extLst>
                <a:ext uri="{FF2B5EF4-FFF2-40B4-BE49-F238E27FC236}">
                  <a16:creationId xmlns:a16="http://schemas.microsoft.com/office/drawing/2014/main" id="{D3109DDB-ACBD-4841-B7B2-190C9B82A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8380" y="4951533"/>
              <a:ext cx="900109" cy="900109"/>
            </a:xfrm>
            <a:prstGeom prst="rect">
              <a:avLst/>
            </a:prstGeom>
          </p:spPr>
        </p:pic>
        <p:pic>
          <p:nvPicPr>
            <p:cNvPr id="45" name="Picture 6" descr="VÃ½sledok vyhÄ¾adÃ¡vania obrÃ¡zkov pre dopyt note vector">
              <a:extLst>
                <a:ext uri="{FF2B5EF4-FFF2-40B4-BE49-F238E27FC236}">
                  <a16:creationId xmlns:a16="http://schemas.microsoft.com/office/drawing/2014/main" id="{B55F0A29-B446-46D2-8CA9-04A05A4C4B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899681" y="1197679"/>
              <a:ext cx="1020097" cy="10146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BlokTextu 45">
              <a:extLst>
                <a:ext uri="{FF2B5EF4-FFF2-40B4-BE49-F238E27FC236}">
                  <a16:creationId xmlns:a16="http://schemas.microsoft.com/office/drawing/2014/main" id="{09A0186D-E54F-4D4F-8323-A6326DD1EA90}"/>
                </a:ext>
              </a:extLst>
            </p:cNvPr>
            <p:cNvSpPr txBox="1"/>
            <p:nvPr/>
          </p:nvSpPr>
          <p:spPr>
            <a:xfrm>
              <a:off x="9071304" y="1571287"/>
              <a:ext cx="7555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panose="020B0502020202020204" pitchFamily="34" charset="0"/>
                </a:rPr>
                <a:t>7 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448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  <p:bldP spid="36" grpId="0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7" name="Obdĺžnik 46"/>
          <p:cNvSpPr/>
          <p:nvPr/>
        </p:nvSpPr>
        <p:spPr>
          <a:xfrm>
            <a:off x="4886426" y="0"/>
            <a:ext cx="5699777" cy="5984571"/>
          </a:xfrm>
          <a:prstGeom prst="rect">
            <a:avLst/>
          </a:prstGeom>
          <a:pattFill prst="lgGrid">
            <a:fgClr>
              <a:schemeClr val="bg1">
                <a:lumMod val="75000"/>
              </a:schemeClr>
            </a:fgClr>
            <a:bgClr>
              <a:schemeClr val="bg1">
                <a:lumMod val="6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4" name="Obrázok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79534" y="-13548"/>
            <a:ext cx="1607118" cy="6015820"/>
          </a:xfrm>
          <a:prstGeom prst="rect">
            <a:avLst/>
          </a:prstGeom>
        </p:spPr>
      </p:pic>
      <p:sp>
        <p:nvSpPr>
          <p:cNvPr id="27" name="Obdĺžnik 26"/>
          <p:cNvSpPr/>
          <p:nvPr/>
        </p:nvSpPr>
        <p:spPr>
          <a:xfrm>
            <a:off x="-1" y="-12383"/>
            <a:ext cx="4874411" cy="6899193"/>
          </a:xfrm>
          <a:prstGeom prst="rect">
            <a:avLst/>
          </a:prstGeom>
          <a:solidFill>
            <a:srgbClr val="309AA9">
              <a:alpha val="70000"/>
            </a:srgbClr>
          </a:solidFill>
          <a:ln>
            <a:solidFill>
              <a:srgbClr val="30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37852" y="179865"/>
            <a:ext cx="5193862" cy="769441"/>
          </a:xfrm>
          <a:prstGeom prst="rect">
            <a:avLst/>
          </a:prstGeom>
          <a:solidFill>
            <a:srgbClr val="FBFBFB"/>
          </a:solidFill>
          <a:ln w="5715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-1" y="572975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006427" y="-28811"/>
            <a:ext cx="784392" cy="3133926"/>
            <a:chOff x="10057487" y="-16428"/>
            <a:chExt cx="784392" cy="3133926"/>
          </a:xfrm>
        </p:grpSpPr>
        <p:sp>
          <p:nvSpPr>
            <p:cNvPr id="22" name="Obdĺžnik 21"/>
            <p:cNvSpPr/>
            <p:nvPr/>
          </p:nvSpPr>
          <p:spPr>
            <a:xfrm>
              <a:off x="10137553" y="0"/>
              <a:ext cx="704326" cy="307930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" name="BlokTextu 1"/>
            <p:cNvSpPr txBox="1"/>
            <p:nvPr/>
          </p:nvSpPr>
          <p:spPr>
            <a:xfrm rot="16200000">
              <a:off x="8867935" y="1272552"/>
              <a:ext cx="3105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b="1" dirty="0">
                  <a:solidFill>
                    <a:srgbClr val="06273A"/>
                  </a:solidFill>
                  <a:latin typeface="Century Gothic" panose="020B0502020202020204" pitchFamily="34" charset="0"/>
                </a:rPr>
                <a:t>Pozorovanie</a:t>
              </a:r>
            </a:p>
          </p:txBody>
        </p:sp>
        <p:sp>
          <p:nvSpPr>
            <p:cNvPr id="29" name="Obdĺžnik 28"/>
            <p:cNvSpPr/>
            <p:nvPr/>
          </p:nvSpPr>
          <p:spPr>
            <a:xfrm>
              <a:off x="10057487" y="-16428"/>
              <a:ext cx="80066" cy="3108111"/>
            </a:xfrm>
            <a:prstGeom prst="rect">
              <a:avLst/>
            </a:prstGeom>
            <a:solidFill>
              <a:srgbClr val="309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FFC000"/>
                </a:solidFill>
              </a:endParaRPr>
            </a:p>
          </p:txBody>
        </p:sp>
      </p:grpSp>
      <p:pic>
        <p:nvPicPr>
          <p:cNvPr id="1032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3270" y="734962"/>
            <a:ext cx="4493809" cy="55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696970" y="1612232"/>
            <a:ext cx="3666407" cy="368940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Urobil som </a:t>
            </a: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kvantitatívne a kvalitatívne </a:t>
            </a:r>
            <a:r>
              <a:rPr lang="sk-SK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pozorovanie</a:t>
            </a: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Zasadil som deväť semienok nechtíka lekárskeho.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200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Každých päť dní som meral a zaznamenával výšku, farbu, veľkosti stebla a listov každej rastliny.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Výsledky som spracoval do grafu.</a:t>
            </a:r>
          </a:p>
        </p:txBody>
      </p:sp>
      <p:sp>
        <p:nvSpPr>
          <p:cNvPr id="4" name="Obdĺžnik 3"/>
          <p:cNvSpPr/>
          <p:nvPr/>
        </p:nvSpPr>
        <p:spPr>
          <a:xfrm>
            <a:off x="5702332" y="673547"/>
            <a:ext cx="4599015" cy="364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Polial som rastliny v:</a:t>
            </a:r>
          </a:p>
        </p:txBody>
      </p:sp>
      <p:grpSp>
        <p:nvGrpSpPr>
          <p:cNvPr id="7" name="Skupina 6"/>
          <p:cNvGrpSpPr/>
          <p:nvPr/>
        </p:nvGrpSpPr>
        <p:grpSpPr>
          <a:xfrm>
            <a:off x="5023699" y="1247260"/>
            <a:ext cx="4993571" cy="1302876"/>
            <a:chOff x="5023699" y="1247260"/>
            <a:chExt cx="4993571" cy="1302876"/>
          </a:xfrm>
        </p:grpSpPr>
        <p:grpSp>
          <p:nvGrpSpPr>
            <p:cNvPr id="19" name="Skupina 18"/>
            <p:cNvGrpSpPr/>
            <p:nvPr/>
          </p:nvGrpSpPr>
          <p:grpSpPr>
            <a:xfrm>
              <a:off x="6955560" y="1787813"/>
              <a:ext cx="2551249" cy="762323"/>
              <a:chOff x="5131848" y="1968001"/>
              <a:chExt cx="2551249" cy="762323"/>
            </a:xfrm>
          </p:grpSpPr>
          <p:pic>
            <p:nvPicPr>
              <p:cNvPr id="37" name="Obrázok 3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7" y="1968001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38" name="Obrázok 3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2" y="1973124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39" name="Obrázok 3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1973124"/>
                <a:ext cx="757200" cy="757200"/>
              </a:xfrm>
              <a:prstGeom prst="rect">
                <a:avLst/>
              </a:prstGeom>
            </p:spPr>
          </p:pic>
        </p:grpSp>
        <p:sp>
          <p:nvSpPr>
            <p:cNvPr id="41" name="Obdĺžnik 40"/>
            <p:cNvSpPr/>
            <p:nvPr/>
          </p:nvSpPr>
          <p:spPr>
            <a:xfrm>
              <a:off x="5023699" y="1247260"/>
              <a:ext cx="4993571" cy="38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kontrolnej skupine: </a:t>
              </a:r>
              <a:r>
                <a:rPr lang="sk-SK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(pH ~7.0)</a:t>
              </a:r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5060349" y="2847092"/>
            <a:ext cx="4603783" cy="1269972"/>
            <a:chOff x="5060349" y="2847092"/>
            <a:chExt cx="4603783" cy="1269972"/>
          </a:xfrm>
        </p:grpSpPr>
        <p:sp>
          <p:nvSpPr>
            <p:cNvPr id="42" name="Obdĺžnik 41"/>
            <p:cNvSpPr/>
            <p:nvPr/>
          </p:nvSpPr>
          <p:spPr>
            <a:xfrm>
              <a:off x="5060349" y="2847092"/>
              <a:ext cx="4603783" cy="388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kyslej skupine: </a:t>
              </a:r>
              <a:r>
                <a:rPr lang="sk-SK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(pH ~ 4.5)</a:t>
              </a:r>
            </a:p>
          </p:txBody>
        </p:sp>
        <p:grpSp>
          <p:nvGrpSpPr>
            <p:cNvPr id="21" name="Skupina 20"/>
            <p:cNvGrpSpPr/>
            <p:nvPr/>
          </p:nvGrpSpPr>
          <p:grpSpPr>
            <a:xfrm>
              <a:off x="6979115" y="3354741"/>
              <a:ext cx="2551249" cy="762323"/>
              <a:chOff x="5128085" y="3569080"/>
              <a:chExt cx="2551249" cy="762323"/>
            </a:xfrm>
          </p:grpSpPr>
          <p:pic>
            <p:nvPicPr>
              <p:cNvPr id="44" name="Obrázok 4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2134" y="3569080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45" name="Obrázok 4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1279" y="3574203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46" name="Obrázok 4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28085" y="3574203"/>
                <a:ext cx="757200" cy="757200"/>
              </a:xfrm>
              <a:prstGeom prst="rect">
                <a:avLst/>
              </a:prstGeom>
            </p:spPr>
          </p:pic>
        </p:grpSp>
      </p:grpSp>
      <p:grpSp>
        <p:nvGrpSpPr>
          <p:cNvPr id="26" name="Skupina 25"/>
          <p:cNvGrpSpPr/>
          <p:nvPr/>
        </p:nvGrpSpPr>
        <p:grpSpPr>
          <a:xfrm>
            <a:off x="5047854" y="4398288"/>
            <a:ext cx="5398025" cy="1298500"/>
            <a:chOff x="5047854" y="4398288"/>
            <a:chExt cx="5398025" cy="1298500"/>
          </a:xfrm>
        </p:grpSpPr>
        <p:sp>
          <p:nvSpPr>
            <p:cNvPr id="43" name="Obdĺžnik 42"/>
            <p:cNvSpPr/>
            <p:nvPr/>
          </p:nvSpPr>
          <p:spPr>
            <a:xfrm>
              <a:off x="5047854" y="4398288"/>
              <a:ext cx="5398025" cy="3658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veľmi kyslej skupine: </a:t>
              </a:r>
              <a:r>
                <a:rPr lang="sk-SK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(pH ~ 3.0</a:t>
              </a:r>
              <a:r>
                <a:rPr lang="sk-SK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grpSp>
          <p:nvGrpSpPr>
            <p:cNvPr id="40" name="Skupina 39"/>
            <p:cNvGrpSpPr/>
            <p:nvPr/>
          </p:nvGrpSpPr>
          <p:grpSpPr>
            <a:xfrm>
              <a:off x="7017949" y="4934465"/>
              <a:ext cx="2551249" cy="762323"/>
              <a:chOff x="5131848" y="5109688"/>
              <a:chExt cx="2551249" cy="762323"/>
            </a:xfrm>
          </p:grpSpPr>
          <p:pic>
            <p:nvPicPr>
              <p:cNvPr id="48" name="Obrázok 4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25897" y="5109688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49" name="Obrázok 4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35042" y="5114811"/>
                <a:ext cx="757200" cy="757200"/>
              </a:xfrm>
              <a:prstGeom prst="rect">
                <a:avLst/>
              </a:prstGeom>
            </p:spPr>
          </p:pic>
          <p:pic>
            <p:nvPicPr>
              <p:cNvPr id="50" name="Obrázok 49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31848" y="5114811"/>
                <a:ext cx="757200" cy="757200"/>
              </a:xfrm>
              <a:prstGeom prst="rect">
                <a:avLst/>
              </a:prstGeom>
            </p:spPr>
          </p:pic>
        </p:grpSp>
      </p:grpSp>
      <p:pic>
        <p:nvPicPr>
          <p:cNvPr id="2068" name="Picture 20" descr="VÃ½sledok vyhÄ¾adÃ¡vania obrÃ¡zkov pre dopyt test-tube vector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822919" y="163021"/>
            <a:ext cx="1090380" cy="106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9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7" grpId="0" animBg="1"/>
      <p:bldP spid="6" grpId="0" animBg="1"/>
      <p:bldP spid="5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/>
          <p:cNvGrpSpPr/>
          <p:nvPr/>
        </p:nvGrpSpPr>
        <p:grpSpPr>
          <a:xfrm>
            <a:off x="-173297" y="-54209"/>
            <a:ext cx="12365297" cy="6912209"/>
            <a:chOff x="-268388" y="346843"/>
            <a:chExt cx="12365297" cy="6912209"/>
          </a:xfrm>
        </p:grpSpPr>
        <p:grpSp>
          <p:nvGrpSpPr>
            <p:cNvPr id="20" name="Skupina 19"/>
            <p:cNvGrpSpPr/>
            <p:nvPr/>
          </p:nvGrpSpPr>
          <p:grpSpPr>
            <a:xfrm>
              <a:off x="-95091" y="401052"/>
              <a:ext cx="12192000" cy="6858000"/>
              <a:chOff x="0" y="-1416"/>
              <a:chExt cx="12192000" cy="6858000"/>
            </a:xfrm>
          </p:grpSpPr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0" y="-1416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10" name="Ovál 9"/>
              <p:cNvSpPr/>
              <p:nvPr/>
            </p:nvSpPr>
            <p:spPr>
              <a:xfrm>
                <a:off x="3356608" y="2765682"/>
                <a:ext cx="5441966" cy="1282335"/>
              </a:xfrm>
              <a:prstGeom prst="ellipse">
                <a:avLst/>
              </a:prstGeom>
              <a:solidFill>
                <a:srgbClr val="FBFBF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</p:grpSp>
        <p:sp>
          <p:nvSpPr>
            <p:cNvPr id="24" name="Obdĺžnik 23"/>
            <p:cNvSpPr/>
            <p:nvPr/>
          </p:nvSpPr>
          <p:spPr>
            <a:xfrm>
              <a:off x="-268388" y="346843"/>
              <a:ext cx="12365296" cy="685800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53" name="Obrázok 5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1773" y="-34267"/>
            <a:ext cx="1678303" cy="6015820"/>
          </a:xfrm>
          <a:prstGeom prst="rect">
            <a:avLst/>
          </a:prstGeom>
        </p:spPr>
      </p:pic>
      <p:sp>
        <p:nvSpPr>
          <p:cNvPr id="27" name="Obdĺžnik 26"/>
          <p:cNvSpPr/>
          <p:nvPr/>
        </p:nvSpPr>
        <p:spPr>
          <a:xfrm>
            <a:off x="-1" y="-12383"/>
            <a:ext cx="4874411" cy="6899193"/>
          </a:xfrm>
          <a:prstGeom prst="rect">
            <a:avLst/>
          </a:prstGeom>
          <a:solidFill>
            <a:srgbClr val="309AA9">
              <a:alpha val="70000"/>
            </a:srgbClr>
          </a:solidFill>
          <a:ln>
            <a:solidFill>
              <a:srgbClr val="30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/>
          <p:cNvSpPr txBox="1"/>
          <p:nvPr/>
        </p:nvSpPr>
        <p:spPr>
          <a:xfrm>
            <a:off x="437852" y="179865"/>
            <a:ext cx="5193862" cy="769441"/>
          </a:xfrm>
          <a:prstGeom prst="rect">
            <a:avLst/>
          </a:prstGeom>
          <a:solidFill>
            <a:srgbClr val="FBFBFB"/>
          </a:solidFill>
          <a:ln w="5715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 / obrázky</a:t>
            </a:r>
          </a:p>
        </p:txBody>
      </p:sp>
      <p:grpSp>
        <p:nvGrpSpPr>
          <p:cNvPr id="11" name="Skupina 10"/>
          <p:cNvGrpSpPr/>
          <p:nvPr/>
        </p:nvGrpSpPr>
        <p:grpSpPr>
          <a:xfrm>
            <a:off x="-1" y="5729751"/>
            <a:ext cx="12285835" cy="1171309"/>
            <a:chOff x="-450378" y="6076995"/>
            <a:chExt cx="12285835" cy="1171309"/>
          </a:xfrm>
        </p:grpSpPr>
        <p:grpSp>
          <p:nvGrpSpPr>
            <p:cNvPr id="12" name="Skupina 11"/>
            <p:cNvGrpSpPr/>
            <p:nvPr/>
          </p:nvGrpSpPr>
          <p:grpSpPr>
            <a:xfrm>
              <a:off x="-450378" y="6076995"/>
              <a:ext cx="12285835" cy="1171309"/>
              <a:chOff x="-495201" y="6078411"/>
              <a:chExt cx="12285835" cy="1171309"/>
            </a:xfrm>
          </p:grpSpPr>
          <p:sp>
            <p:nvSpPr>
              <p:cNvPr id="14" name="Obdĺžnik 13"/>
              <p:cNvSpPr/>
              <p:nvPr/>
            </p:nvSpPr>
            <p:spPr>
              <a:xfrm>
                <a:off x="-495201" y="6078411"/>
                <a:ext cx="12285835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15" name="Skupina 14"/>
              <p:cNvGrpSpPr/>
              <p:nvPr/>
            </p:nvGrpSpPr>
            <p:grpSpPr>
              <a:xfrm>
                <a:off x="-57346" y="6320848"/>
                <a:ext cx="11791583" cy="928872"/>
                <a:chOff x="-57346" y="6320848"/>
                <a:chExt cx="11791583" cy="928872"/>
              </a:xfrm>
            </p:grpSpPr>
            <p:pic>
              <p:nvPicPr>
                <p:cNvPr id="17" name="Obrázok 16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57346" y="6322265"/>
                  <a:ext cx="8763308" cy="927455"/>
                </a:xfrm>
                <a:prstGeom prst="rect">
                  <a:avLst/>
                </a:prstGeom>
              </p:spPr>
            </p:pic>
            <p:sp>
              <p:nvSpPr>
                <p:cNvPr id="18" name="Obdĺžnik 17"/>
                <p:cNvSpPr/>
                <p:nvPr/>
              </p:nvSpPr>
              <p:spPr>
                <a:xfrm>
                  <a:off x="8824646" y="6320848"/>
                  <a:ext cx="2909591" cy="928872"/>
                </a:xfrm>
                <a:prstGeom prst="rect">
                  <a:avLst/>
                </a:prstGeom>
                <a:solidFill>
                  <a:schemeClr val="bg1">
                    <a:alpha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16" name="Obrázok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76618" y="6392576"/>
                <a:ext cx="1113782" cy="857143"/>
              </a:xfrm>
              <a:prstGeom prst="rect">
                <a:avLst/>
              </a:prstGeom>
            </p:spPr>
          </p:pic>
        </p:grpSp>
        <p:sp>
          <p:nvSpPr>
            <p:cNvPr id="13" name="Obdĺžnik 12"/>
            <p:cNvSpPr/>
            <p:nvPr/>
          </p:nvSpPr>
          <p:spPr>
            <a:xfrm>
              <a:off x="-450376" y="6320848"/>
              <a:ext cx="437852" cy="927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" name="Skupina 2"/>
          <p:cNvGrpSpPr/>
          <p:nvPr/>
        </p:nvGrpSpPr>
        <p:grpSpPr>
          <a:xfrm>
            <a:off x="10006427" y="-28811"/>
            <a:ext cx="784392" cy="3133926"/>
            <a:chOff x="10057487" y="-16428"/>
            <a:chExt cx="784392" cy="3133926"/>
          </a:xfrm>
        </p:grpSpPr>
        <p:sp>
          <p:nvSpPr>
            <p:cNvPr id="22" name="Obdĺžnik 21"/>
            <p:cNvSpPr/>
            <p:nvPr/>
          </p:nvSpPr>
          <p:spPr>
            <a:xfrm>
              <a:off x="10137553" y="0"/>
              <a:ext cx="704326" cy="3079300"/>
            </a:xfrm>
            <a:prstGeom prst="rect">
              <a:avLst/>
            </a:prstGeom>
            <a:solidFill>
              <a:schemeClr val="bg1"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" name="BlokTextu 1"/>
            <p:cNvSpPr txBox="1"/>
            <p:nvPr/>
          </p:nvSpPr>
          <p:spPr>
            <a:xfrm rot="16200000">
              <a:off x="8867935" y="1272552"/>
              <a:ext cx="31051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3200" b="1" dirty="0">
                  <a:solidFill>
                    <a:srgbClr val="06273A"/>
                  </a:solidFill>
                  <a:latin typeface="Century Gothic" panose="020B0502020202020204" pitchFamily="34" charset="0"/>
                </a:rPr>
                <a:t>Pozorovanie</a:t>
              </a:r>
            </a:p>
          </p:txBody>
        </p:sp>
        <p:sp>
          <p:nvSpPr>
            <p:cNvPr id="29" name="Obdĺžnik 28"/>
            <p:cNvSpPr/>
            <p:nvPr/>
          </p:nvSpPr>
          <p:spPr>
            <a:xfrm>
              <a:off x="10057487" y="-16428"/>
              <a:ext cx="80066" cy="3108111"/>
            </a:xfrm>
            <a:prstGeom prst="rect">
              <a:avLst/>
            </a:prstGeom>
            <a:solidFill>
              <a:srgbClr val="309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solidFill>
                  <a:srgbClr val="FFC000"/>
                </a:solidFill>
              </a:endParaRPr>
            </a:p>
          </p:txBody>
        </p:sp>
      </p:grpSp>
      <p:pic>
        <p:nvPicPr>
          <p:cNvPr id="717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314" y="1071153"/>
            <a:ext cx="4703483" cy="250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BCC613E4-8582-4C4D-8A87-74498867A6E9}"/>
              </a:ext>
            </a:extLst>
          </p:cNvPr>
          <p:cNvGrpSpPr/>
          <p:nvPr/>
        </p:nvGrpSpPr>
        <p:grpSpPr>
          <a:xfrm>
            <a:off x="65643" y="3640718"/>
            <a:ext cx="4766154" cy="1937877"/>
            <a:chOff x="65643" y="3640718"/>
            <a:chExt cx="4766154" cy="1937877"/>
          </a:xfrm>
        </p:grpSpPr>
        <p:pic>
          <p:nvPicPr>
            <p:cNvPr id="7172" name="Picture 4" descr="SÃºvisiaci obrÃ¡zok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65643" y="3640718"/>
              <a:ext cx="4766154" cy="19378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BlokTextu 25"/>
            <p:cNvSpPr txBox="1"/>
            <p:nvPr/>
          </p:nvSpPr>
          <p:spPr>
            <a:xfrm>
              <a:off x="3721500" y="5134764"/>
              <a:ext cx="737961" cy="33855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51" name="BlokTextu 50"/>
            <p:cNvSpPr txBox="1"/>
            <p:nvPr/>
          </p:nvSpPr>
          <p:spPr>
            <a:xfrm>
              <a:off x="1981203" y="5134764"/>
              <a:ext cx="803843" cy="338554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52" name="BlokTextu 51"/>
            <p:cNvSpPr txBox="1"/>
            <p:nvPr/>
          </p:nvSpPr>
          <p:spPr>
            <a:xfrm>
              <a:off x="420056" y="5112274"/>
              <a:ext cx="803843" cy="338554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pic>
        <p:nvPicPr>
          <p:cNvPr id="7176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0269" y="89971"/>
            <a:ext cx="3806008" cy="298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image10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5002724" y="3190179"/>
            <a:ext cx="4913553" cy="2748029"/>
          </a:xfrm>
          <a:prstGeom prst="rect">
            <a:avLst/>
          </a:prstGeom>
          <a:ln w="57150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9277946" y="4150624"/>
            <a:ext cx="638332" cy="769441"/>
          </a:xfrm>
          <a:prstGeom prst="rect">
            <a:avLst/>
          </a:prstGeom>
          <a:solidFill>
            <a:srgbClr val="FFFFFF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1200" dirty="0">
                <a:ln>
                  <a:solidFill>
                    <a:srgbClr val="00B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sk-SK" sz="1600" dirty="0">
                <a:ln>
                  <a:solidFill>
                    <a:srgbClr val="00B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k-SK" sz="1200" dirty="0">
                <a:ln>
                  <a:solidFill>
                    <a:srgbClr val="00B05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7,0</a:t>
            </a:r>
          </a:p>
          <a:p>
            <a:r>
              <a:rPr lang="sk-SK" sz="1200" dirty="0">
                <a:ln>
                  <a:solidFill>
                    <a:srgbClr val="FFFF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pH 4,5</a:t>
            </a:r>
          </a:p>
          <a:p>
            <a:r>
              <a:rPr lang="sk-SK" sz="1200" dirty="0">
                <a:ln>
                  <a:solidFill>
                    <a:srgbClr val="FF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pH</a:t>
            </a:r>
            <a:r>
              <a:rPr lang="sk-SK" sz="1600" dirty="0">
                <a:ln>
                  <a:solidFill>
                    <a:srgbClr val="FF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sk-SK" sz="1200" dirty="0">
                <a:ln>
                  <a:solidFill>
                    <a:srgbClr val="FF0000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rPr>
              <a:t>3,0</a:t>
            </a:r>
          </a:p>
        </p:txBody>
      </p:sp>
    </p:spTree>
    <p:extLst>
      <p:ext uri="{BB962C8B-B14F-4D97-AF65-F5344CB8AC3E}">
        <p14:creationId xmlns:p14="http://schemas.microsoft.com/office/powerpoint/2010/main" val="420871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Skupina 27"/>
          <p:cNvGrpSpPr/>
          <p:nvPr/>
        </p:nvGrpSpPr>
        <p:grpSpPr>
          <a:xfrm>
            <a:off x="-2" y="0"/>
            <a:ext cx="12192002" cy="6858000"/>
            <a:chOff x="-2" y="0"/>
            <a:chExt cx="12192002" cy="6858000"/>
          </a:xfrm>
        </p:grpSpPr>
        <p:pic>
          <p:nvPicPr>
            <p:cNvPr id="29" name="Obrázok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0" name="Obdĺžnik 29"/>
            <p:cNvSpPr/>
            <p:nvPr/>
          </p:nvSpPr>
          <p:spPr>
            <a:xfrm>
              <a:off x="-2" y="442742"/>
              <a:ext cx="12192001" cy="5242530"/>
            </a:xfrm>
            <a:prstGeom prst="rect">
              <a:avLst/>
            </a:prstGeom>
            <a:solidFill>
              <a:schemeClr val="bg1">
                <a:alpha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>
                <a:latin typeface="Century Gothic" panose="020B0502020202020204" pitchFamily="34" charset="0"/>
              </a:endParaRPr>
            </a:p>
          </p:txBody>
        </p:sp>
      </p:grpSp>
      <p:sp>
        <p:nvSpPr>
          <p:cNvPr id="8" name="Obdĺžnik 7"/>
          <p:cNvSpPr/>
          <p:nvPr/>
        </p:nvSpPr>
        <p:spPr>
          <a:xfrm>
            <a:off x="4308479" y="565104"/>
            <a:ext cx="3891286" cy="4792097"/>
          </a:xfrm>
          <a:prstGeom prst="rect">
            <a:avLst/>
          </a:pr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9" name="Obdĺžnik 8"/>
          <p:cNvSpPr/>
          <p:nvPr/>
        </p:nvSpPr>
        <p:spPr>
          <a:xfrm>
            <a:off x="3547555" y="8102"/>
            <a:ext cx="5374105" cy="1045656"/>
          </a:xfrm>
          <a:prstGeom prst="rect">
            <a:avLst/>
          </a:prstGeom>
          <a:solidFill>
            <a:srgbClr val="767475"/>
          </a:solidFill>
          <a:ln>
            <a:noFill/>
          </a:ln>
          <a:effectLst>
            <a:outerShdw blurRad="647700" dist="660400" dir="9840000" sx="101000" sy="101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Obdĺžnik 4"/>
          <p:cNvSpPr/>
          <p:nvPr/>
        </p:nvSpPr>
        <p:spPr>
          <a:xfrm>
            <a:off x="2216060" y="168961"/>
            <a:ext cx="2092419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4011983" y="444159"/>
            <a:ext cx="481263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4"/>
          <p:cNvSpPr/>
          <p:nvPr/>
        </p:nvSpPr>
        <p:spPr>
          <a:xfrm flipH="1">
            <a:off x="8199765" y="168960"/>
            <a:ext cx="2091600" cy="5831880"/>
          </a:xfrm>
          <a:custGeom>
            <a:avLst/>
            <a:gdLst>
              <a:gd name="connsiteX0" fmla="*/ 0 w 2290014"/>
              <a:gd name="connsiteY0" fmla="*/ 0 h 4993876"/>
              <a:gd name="connsiteX1" fmla="*/ 2290014 w 2290014"/>
              <a:gd name="connsiteY1" fmla="*/ 0 h 4993876"/>
              <a:gd name="connsiteX2" fmla="*/ 2290014 w 2290014"/>
              <a:gd name="connsiteY2" fmla="*/ 4993876 h 4993876"/>
              <a:gd name="connsiteX3" fmla="*/ 0 w 2290014"/>
              <a:gd name="connsiteY3" fmla="*/ 4993876 h 4993876"/>
              <a:gd name="connsiteX4" fmla="*/ 0 w 2290014"/>
              <a:gd name="connsiteY4" fmla="*/ 0 h 4993876"/>
              <a:gd name="connsiteX0" fmla="*/ 0 w 2290014"/>
              <a:gd name="connsiteY0" fmla="*/ 0 h 5403309"/>
              <a:gd name="connsiteX1" fmla="*/ 2290014 w 2290014"/>
              <a:gd name="connsiteY1" fmla="*/ 409433 h 5403309"/>
              <a:gd name="connsiteX2" fmla="*/ 2290014 w 2290014"/>
              <a:gd name="connsiteY2" fmla="*/ 5403309 h 5403309"/>
              <a:gd name="connsiteX3" fmla="*/ 0 w 2290014"/>
              <a:gd name="connsiteY3" fmla="*/ 5403309 h 5403309"/>
              <a:gd name="connsiteX4" fmla="*/ 0 w 2290014"/>
              <a:gd name="connsiteY4" fmla="*/ 0 h 5403309"/>
              <a:gd name="connsiteX0" fmla="*/ 16042 w 2306056"/>
              <a:gd name="connsiteY0" fmla="*/ 0 h 6077078"/>
              <a:gd name="connsiteX1" fmla="*/ 2306056 w 2306056"/>
              <a:gd name="connsiteY1" fmla="*/ 409433 h 6077078"/>
              <a:gd name="connsiteX2" fmla="*/ 2306056 w 2306056"/>
              <a:gd name="connsiteY2" fmla="*/ 5403309 h 6077078"/>
              <a:gd name="connsiteX3" fmla="*/ 0 w 2306056"/>
              <a:gd name="connsiteY3" fmla="*/ 6077078 h 6077078"/>
              <a:gd name="connsiteX4" fmla="*/ 16042 w 2306056"/>
              <a:gd name="connsiteY4" fmla="*/ 0 h 607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056" h="6077078">
                <a:moveTo>
                  <a:pt x="16042" y="0"/>
                </a:moveTo>
                <a:lnTo>
                  <a:pt x="2306056" y="409433"/>
                </a:lnTo>
                <a:lnTo>
                  <a:pt x="2306056" y="5403309"/>
                </a:lnTo>
                <a:lnTo>
                  <a:pt x="0" y="6077078"/>
                </a:lnTo>
                <a:cubicBezTo>
                  <a:pt x="5347" y="4051385"/>
                  <a:pt x="10695" y="2025693"/>
                  <a:pt x="16042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99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110741" y="444159"/>
            <a:ext cx="273791" cy="609599"/>
          </a:xfrm>
          <a:prstGeom prst="rect">
            <a:avLst/>
          </a:prstGeom>
          <a:solidFill>
            <a:srgbClr val="777475"/>
          </a:solidFill>
          <a:ln>
            <a:noFill/>
          </a:ln>
          <a:effectLst>
            <a:outerShdw blurRad="304800" dist="317500" dir="5040000" sx="84000" sy="84000" algn="ctr" rotWithShape="0">
              <a:schemeClr val="bg1">
                <a:lumMod val="75000"/>
                <a:alpha val="7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4286068" y="155004"/>
            <a:ext cx="3939412" cy="79319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BlokTextu 14"/>
          <p:cNvSpPr txBox="1"/>
          <p:nvPr/>
        </p:nvSpPr>
        <p:spPr>
          <a:xfrm>
            <a:off x="4284415" y="200804"/>
            <a:ext cx="3915350" cy="70788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názov</a:t>
            </a:r>
          </a:p>
        </p:txBody>
      </p:sp>
      <p:grpSp>
        <p:nvGrpSpPr>
          <p:cNvPr id="18" name="Skupina 17"/>
          <p:cNvGrpSpPr/>
          <p:nvPr/>
        </p:nvGrpSpPr>
        <p:grpSpPr>
          <a:xfrm>
            <a:off x="0" y="5686689"/>
            <a:ext cx="12236824" cy="1171309"/>
            <a:chOff x="0" y="5686689"/>
            <a:chExt cx="12236824" cy="1171309"/>
          </a:xfrm>
        </p:grpSpPr>
        <p:grpSp>
          <p:nvGrpSpPr>
            <p:cNvPr id="19" name="Skupina 18"/>
            <p:cNvGrpSpPr/>
            <p:nvPr/>
          </p:nvGrpSpPr>
          <p:grpSpPr>
            <a:xfrm>
              <a:off x="44824" y="5686689"/>
              <a:ext cx="12192000" cy="1169894"/>
              <a:chOff x="1" y="5688105"/>
              <a:chExt cx="12192000" cy="1169894"/>
            </a:xfrm>
          </p:grpSpPr>
          <p:sp>
            <p:nvSpPr>
              <p:cNvPr id="21" name="Obdĺžnik 20"/>
              <p:cNvSpPr/>
              <p:nvPr/>
            </p:nvSpPr>
            <p:spPr>
              <a:xfrm>
                <a:off x="1" y="5688105"/>
                <a:ext cx="12192000" cy="1169893"/>
              </a:xfrm>
              <a:prstGeom prst="rect">
                <a:avLst/>
              </a:prstGeom>
              <a:solidFill>
                <a:schemeClr val="bg1">
                  <a:alpha val="24000"/>
                </a:schemeClr>
              </a:solidFill>
              <a:ln>
                <a:noFill/>
              </a:ln>
              <a:effectLst>
                <a:outerShdw dist="50800" dir="600000" sx="1000" sy="1000" algn="ctr" rotWithShape="0">
                  <a:srgbClr val="000000"/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grpSp>
            <p:nvGrpSpPr>
              <p:cNvPr id="22" name="Skupina 21"/>
              <p:cNvGrpSpPr/>
              <p:nvPr/>
            </p:nvGrpSpPr>
            <p:grpSpPr>
              <a:xfrm>
                <a:off x="363071" y="6032564"/>
                <a:ext cx="11828928" cy="825435"/>
                <a:chOff x="363071" y="6032564"/>
                <a:chExt cx="11828928" cy="825435"/>
              </a:xfrm>
            </p:grpSpPr>
            <p:pic>
              <p:nvPicPr>
                <p:cNvPr id="24" name="Obrázok 23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63071" y="6041435"/>
                  <a:ext cx="8592671" cy="816563"/>
                </a:xfrm>
                <a:prstGeom prst="rect">
                  <a:avLst/>
                </a:prstGeom>
              </p:spPr>
            </p:pic>
            <p:sp>
              <p:nvSpPr>
                <p:cNvPr id="25" name="Obdĺžnik 24"/>
                <p:cNvSpPr/>
                <p:nvPr/>
              </p:nvSpPr>
              <p:spPr>
                <a:xfrm>
                  <a:off x="9124935" y="6032564"/>
                  <a:ext cx="3067064" cy="8254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</p:grpSp>
          <p:pic>
            <p:nvPicPr>
              <p:cNvPr id="23" name="Obrázok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54413" y="6066299"/>
                <a:ext cx="1001563" cy="727656"/>
              </a:xfrm>
              <a:prstGeom prst="rect">
                <a:avLst/>
              </a:prstGeom>
            </p:spPr>
          </p:pic>
        </p:grpSp>
        <p:sp>
          <p:nvSpPr>
            <p:cNvPr id="20" name="Obdĺžnik 19"/>
            <p:cNvSpPr/>
            <p:nvPr/>
          </p:nvSpPr>
          <p:spPr>
            <a:xfrm>
              <a:off x="0" y="6031147"/>
              <a:ext cx="238701" cy="8268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6" name="BlokTextu 35"/>
          <p:cNvSpPr txBox="1"/>
          <p:nvPr/>
        </p:nvSpPr>
        <p:spPr>
          <a:xfrm>
            <a:off x="4393144" y="1163008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zber informácií</a:t>
            </a:r>
          </a:p>
        </p:txBody>
      </p:sp>
      <p:sp>
        <p:nvSpPr>
          <p:cNvPr id="37" name="BlokTextu 36"/>
          <p:cNvSpPr txBox="1"/>
          <p:nvPr/>
        </p:nvSpPr>
        <p:spPr>
          <a:xfrm>
            <a:off x="6299130" y="1161661"/>
            <a:ext cx="1743864" cy="307777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grafy a obrázky</a:t>
            </a:r>
          </a:p>
        </p:txBody>
      </p:sp>
      <p:sp>
        <p:nvSpPr>
          <p:cNvPr id="38" name="BlokTextu 37"/>
          <p:cNvSpPr txBox="1"/>
          <p:nvPr/>
        </p:nvSpPr>
        <p:spPr>
          <a:xfrm>
            <a:off x="4500852" y="3207964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materiál</a:t>
            </a:r>
          </a:p>
        </p:txBody>
      </p:sp>
      <p:sp>
        <p:nvSpPr>
          <p:cNvPr id="39" name="BlokTextu 38"/>
          <p:cNvSpPr txBox="1"/>
          <p:nvPr/>
        </p:nvSpPr>
        <p:spPr>
          <a:xfrm>
            <a:off x="6367797" y="3210873"/>
            <a:ext cx="1743864" cy="338554"/>
          </a:xfrm>
          <a:prstGeom prst="rect">
            <a:avLst/>
          </a:prstGeom>
          <a:noFill/>
          <a:ln w="38100">
            <a:solidFill>
              <a:srgbClr val="309AA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postup</a:t>
            </a:r>
          </a:p>
        </p:txBody>
      </p:sp>
      <p:sp>
        <p:nvSpPr>
          <p:cNvPr id="40" name="BlokTextu 39"/>
          <p:cNvSpPr txBox="1"/>
          <p:nvPr/>
        </p:nvSpPr>
        <p:spPr>
          <a:xfrm>
            <a:off x="8450647" y="715205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výsledky</a:t>
            </a:r>
          </a:p>
        </p:txBody>
      </p:sp>
      <p:sp>
        <p:nvSpPr>
          <p:cNvPr id="41" name="BlokTextu 40"/>
          <p:cNvSpPr txBox="1"/>
          <p:nvPr/>
        </p:nvSpPr>
        <p:spPr>
          <a:xfrm>
            <a:off x="8328310" y="2961152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záver</a:t>
            </a:r>
          </a:p>
        </p:txBody>
      </p:sp>
      <p:sp>
        <p:nvSpPr>
          <p:cNvPr id="42" name="BlokTextu 41"/>
          <p:cNvSpPr txBox="1"/>
          <p:nvPr/>
        </p:nvSpPr>
        <p:spPr>
          <a:xfrm>
            <a:off x="8342431" y="4442607"/>
            <a:ext cx="1743864" cy="338554"/>
          </a:xfrm>
          <a:prstGeom prst="rect">
            <a:avLst/>
          </a:prstGeom>
          <a:noFill/>
          <a:ln w="38100">
            <a:solidFill>
              <a:srgbClr val="CA322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Gungsuh" panose="02030600000101010101" pitchFamily="18" charset="-127"/>
              </a:rPr>
              <a:t>bibliografia</a:t>
            </a:r>
          </a:p>
        </p:txBody>
      </p:sp>
      <p:pic>
        <p:nvPicPr>
          <p:cNvPr id="43" name="image1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50"/>
          <a:stretch/>
        </p:blipFill>
        <p:spPr bwMode="auto">
          <a:xfrm>
            <a:off x="4407194" y="1554399"/>
            <a:ext cx="2227791" cy="811060"/>
          </a:xfrm>
          <a:prstGeom prst="rect">
            <a:avLst/>
          </a:prstGeom>
          <a:ln w="5715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4" name="Picture 6" descr="VÃ½sledok vyhÄ¾adÃ¡vania obrÃ¡zkov pre dopyt ph stupn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7359" y="2410375"/>
            <a:ext cx="1215041" cy="67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VÃ½sledok vyhÄ¾adÃ¡vania obrÃ¡zkov pre dopyt efekt kysleho dazda na rastli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09506" y="1609315"/>
            <a:ext cx="1353137" cy="9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Obrázok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8900" y="5383662"/>
            <a:ext cx="373888" cy="373888"/>
          </a:xfrm>
          <a:prstGeom prst="rect">
            <a:avLst/>
          </a:prstGeom>
        </p:spPr>
      </p:pic>
      <p:pic>
        <p:nvPicPr>
          <p:cNvPr id="52" name="Obrázok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6921" y="5045312"/>
            <a:ext cx="159391" cy="159391"/>
          </a:xfrm>
          <a:prstGeom prst="rect">
            <a:avLst/>
          </a:prstGeom>
        </p:spPr>
      </p:pic>
      <p:pic>
        <p:nvPicPr>
          <p:cNvPr id="53" name="Obrázok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570" y="4801422"/>
            <a:ext cx="405795" cy="522406"/>
          </a:xfrm>
          <a:prstGeom prst="rect">
            <a:avLst/>
          </a:prstGeom>
        </p:spPr>
      </p:pic>
      <p:pic>
        <p:nvPicPr>
          <p:cNvPr id="54" name="Obrázok 5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681" y="3622969"/>
            <a:ext cx="514120" cy="514120"/>
          </a:xfrm>
          <a:prstGeom prst="rect">
            <a:avLst/>
          </a:prstGeom>
        </p:spPr>
      </p:pic>
      <p:pic>
        <p:nvPicPr>
          <p:cNvPr id="55" name="Obrázok 5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076" y="4199828"/>
            <a:ext cx="684830" cy="684830"/>
          </a:xfrm>
          <a:prstGeom prst="rect">
            <a:avLst/>
          </a:prstGeom>
        </p:spPr>
      </p:pic>
      <p:pic>
        <p:nvPicPr>
          <p:cNvPr id="56" name="Obrázok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7194" y="4856719"/>
            <a:ext cx="436054" cy="436054"/>
          </a:xfrm>
          <a:prstGeom prst="rect">
            <a:avLst/>
          </a:prstGeom>
        </p:spPr>
      </p:pic>
      <p:pic>
        <p:nvPicPr>
          <p:cNvPr id="57" name="Obrázok 5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542" y="3666155"/>
            <a:ext cx="467277" cy="467277"/>
          </a:xfrm>
          <a:prstGeom prst="rect">
            <a:avLst/>
          </a:prstGeom>
        </p:spPr>
      </p:pic>
      <p:pic>
        <p:nvPicPr>
          <p:cNvPr id="58" name="Picture 4" descr="VÃ½sledok vyhÄ¾adÃ¡vania obrÃ¡zkov pre dopyt vinegar vector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1831" y="4538333"/>
            <a:ext cx="306082" cy="74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VÃ½sledok vyhÄ¾adÃ¡vania obrÃ¡zkov pre dopyt note vector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3083" y="3730319"/>
            <a:ext cx="873187" cy="9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8" descr="VÃ½sledok vyhÄ¾adÃ¡vania obrÃ¡zkov pre dopyt paper with adhesive tape 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3035" y="3453871"/>
            <a:ext cx="1664563" cy="205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dĺžnik 60"/>
          <p:cNvSpPr/>
          <p:nvPr/>
        </p:nvSpPr>
        <p:spPr>
          <a:xfrm>
            <a:off x="6655138" y="3730320"/>
            <a:ext cx="633455" cy="157414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2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3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4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5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6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7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8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9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Krok 10</a:t>
            </a:r>
          </a:p>
        </p:txBody>
      </p:sp>
      <p:grpSp>
        <p:nvGrpSpPr>
          <p:cNvPr id="66" name="Skupina 65"/>
          <p:cNvGrpSpPr/>
          <p:nvPr/>
        </p:nvGrpSpPr>
        <p:grpSpPr>
          <a:xfrm>
            <a:off x="9134532" y="2093557"/>
            <a:ext cx="854989" cy="217970"/>
            <a:chOff x="5128085" y="3569080"/>
            <a:chExt cx="2551249" cy="762323"/>
          </a:xfrm>
        </p:grpSpPr>
        <p:pic>
          <p:nvPicPr>
            <p:cNvPr id="67" name="Obrázok 6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2134" y="3569080"/>
              <a:ext cx="757200" cy="757200"/>
            </a:xfrm>
            <a:prstGeom prst="rect">
              <a:avLst/>
            </a:prstGeom>
          </p:spPr>
        </p:pic>
        <p:pic>
          <p:nvPicPr>
            <p:cNvPr id="68" name="Obrázok 67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1279" y="3574203"/>
              <a:ext cx="757200" cy="757200"/>
            </a:xfrm>
            <a:prstGeom prst="rect">
              <a:avLst/>
            </a:prstGeom>
          </p:spPr>
        </p:pic>
        <p:pic>
          <p:nvPicPr>
            <p:cNvPr id="69" name="Obrázok 6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8085" y="3574203"/>
              <a:ext cx="757200" cy="757200"/>
            </a:xfrm>
            <a:prstGeom prst="rect">
              <a:avLst/>
            </a:prstGeom>
          </p:spPr>
        </p:pic>
      </p:grpSp>
      <p:grpSp>
        <p:nvGrpSpPr>
          <p:cNvPr id="70" name="Skupina 69"/>
          <p:cNvGrpSpPr/>
          <p:nvPr/>
        </p:nvGrpSpPr>
        <p:grpSpPr>
          <a:xfrm>
            <a:off x="9206740" y="2717861"/>
            <a:ext cx="723476" cy="145227"/>
            <a:chOff x="5131848" y="5109688"/>
            <a:chExt cx="2551249" cy="762323"/>
          </a:xfrm>
        </p:grpSpPr>
        <p:pic>
          <p:nvPicPr>
            <p:cNvPr id="71" name="Obrázok 70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5897" y="5109688"/>
              <a:ext cx="757200" cy="757200"/>
            </a:xfrm>
            <a:prstGeom prst="rect">
              <a:avLst/>
            </a:prstGeom>
          </p:spPr>
        </p:pic>
        <p:pic>
          <p:nvPicPr>
            <p:cNvPr id="72" name="Obrázok 71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5042" y="5114811"/>
              <a:ext cx="757200" cy="757200"/>
            </a:xfrm>
            <a:prstGeom prst="rect">
              <a:avLst/>
            </a:prstGeom>
          </p:spPr>
        </p:pic>
        <p:pic>
          <p:nvPicPr>
            <p:cNvPr id="73" name="Obrázok 72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1848" y="5114811"/>
              <a:ext cx="757200" cy="757200"/>
            </a:xfrm>
            <a:prstGeom prst="rect">
              <a:avLst/>
            </a:prstGeom>
          </p:spPr>
        </p:pic>
      </p:grpSp>
      <p:pic>
        <p:nvPicPr>
          <p:cNvPr id="74" name="Obrázok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43904" y="1344470"/>
            <a:ext cx="442188" cy="492334"/>
          </a:xfrm>
          <a:prstGeom prst="rect">
            <a:avLst/>
          </a:prstGeom>
        </p:spPr>
      </p:pic>
      <p:pic>
        <p:nvPicPr>
          <p:cNvPr id="75" name="Obrázok 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969283" y="1338411"/>
            <a:ext cx="442188" cy="482205"/>
          </a:xfrm>
          <a:prstGeom prst="rect">
            <a:avLst/>
          </a:prstGeom>
        </p:spPr>
      </p:pic>
      <p:pic>
        <p:nvPicPr>
          <p:cNvPr id="76" name="Obrázok 7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542728" y="1346330"/>
            <a:ext cx="442188" cy="476506"/>
          </a:xfrm>
          <a:prstGeom prst="rect">
            <a:avLst/>
          </a:prstGeom>
        </p:spPr>
      </p:pic>
      <p:sp>
        <p:nvSpPr>
          <p:cNvPr id="79" name="Obdĺžnik 78">
            <a:extLst>
              <a:ext uri="{FF2B5EF4-FFF2-40B4-BE49-F238E27FC236}">
                <a16:creationId xmlns:a16="http://schemas.microsoft.com/office/drawing/2014/main" id="{92ECEC58-842D-4927-A819-B69C658C70C8}"/>
              </a:ext>
            </a:extLst>
          </p:cNvPr>
          <p:cNvSpPr/>
          <p:nvPr/>
        </p:nvSpPr>
        <p:spPr>
          <a:xfrm>
            <a:off x="8247636" y="4805711"/>
            <a:ext cx="1960226" cy="60901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3"/>
              </a:rPr>
              <a:t>www.vedahrou.sk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Ako vyhrať vedeckú súťaž, kolektív autorov: Jozef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Ristvej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Gabriela </a:t>
            </a:r>
            <a:r>
              <a:rPr lang="sk-SK" sz="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Kukolová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Andrej Ferko, rok vydania </a:t>
            </a:r>
          </a:p>
        </p:txBody>
      </p:sp>
      <p:sp>
        <p:nvSpPr>
          <p:cNvPr id="83" name="Obdĺžnik 82">
            <a:extLst>
              <a:ext uri="{FF2B5EF4-FFF2-40B4-BE49-F238E27FC236}">
                <a16:creationId xmlns:a16="http://schemas.microsoft.com/office/drawing/2014/main" id="{D2E2D36B-93D3-430C-A3C9-7CA5F023BE4B}"/>
              </a:ext>
            </a:extLst>
          </p:cNvPr>
          <p:cNvSpPr/>
          <p:nvPr/>
        </p:nvSpPr>
        <p:spPr>
          <a:xfrm>
            <a:off x="8362036" y="1076362"/>
            <a:ext cx="1803199" cy="372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kontrolná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čistá voda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(pH ~7.0)</a:t>
            </a:r>
          </a:p>
        </p:txBody>
      </p:sp>
      <p:sp>
        <p:nvSpPr>
          <p:cNvPr id="84" name="Obdĺžnik 83">
            <a:extLst>
              <a:ext uri="{FF2B5EF4-FFF2-40B4-BE49-F238E27FC236}">
                <a16:creationId xmlns:a16="http://schemas.microsoft.com/office/drawing/2014/main" id="{9850BAA5-82C6-4EB5-A5D9-F39A31B78646}"/>
              </a:ext>
            </a:extLst>
          </p:cNvPr>
          <p:cNvSpPr/>
          <p:nvPr/>
        </p:nvSpPr>
        <p:spPr>
          <a:xfrm>
            <a:off x="8360713" y="1803992"/>
            <a:ext cx="1930652" cy="34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kyslá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kyslá voda 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(pH ~ 4.5)</a:t>
            </a:r>
            <a:endParaRPr lang="sk-SK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Obdĺžnik 84">
            <a:extLst>
              <a:ext uri="{FF2B5EF4-FFF2-40B4-BE49-F238E27FC236}">
                <a16:creationId xmlns:a16="http://schemas.microsoft.com/office/drawing/2014/main" id="{033748B3-794D-4745-B0A1-20B31B62784E}"/>
              </a:ext>
            </a:extLst>
          </p:cNvPr>
          <p:cNvSpPr/>
          <p:nvPr/>
        </p:nvSpPr>
        <p:spPr>
          <a:xfrm>
            <a:off x="8375481" y="2360064"/>
            <a:ext cx="1766057" cy="345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veľmi kyslá skupina: </a:t>
            </a: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veľmi kyslá </a:t>
            </a:r>
            <a:b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8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voda (pH ~ 3.0)</a:t>
            </a:r>
            <a:endParaRPr lang="sk-SK" sz="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6" name="Skupina 85">
            <a:extLst>
              <a:ext uri="{FF2B5EF4-FFF2-40B4-BE49-F238E27FC236}">
                <a16:creationId xmlns:a16="http://schemas.microsoft.com/office/drawing/2014/main" id="{E5335241-5FC3-434C-9F13-943E1D29ABC9}"/>
              </a:ext>
            </a:extLst>
          </p:cNvPr>
          <p:cNvGrpSpPr/>
          <p:nvPr/>
        </p:nvGrpSpPr>
        <p:grpSpPr>
          <a:xfrm>
            <a:off x="5747902" y="2526223"/>
            <a:ext cx="2319756" cy="621912"/>
            <a:chOff x="5747902" y="2526223"/>
            <a:chExt cx="2319756" cy="621912"/>
          </a:xfrm>
        </p:grpSpPr>
        <p:pic>
          <p:nvPicPr>
            <p:cNvPr id="87" name="Picture 4" descr="SÃºvisiaci obrÃ¡zok">
              <a:extLst>
                <a:ext uri="{FF2B5EF4-FFF2-40B4-BE49-F238E27FC236}">
                  <a16:creationId xmlns:a16="http://schemas.microsoft.com/office/drawing/2014/main" id="{1DDAD996-215F-4C9E-8249-3D63414A045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2459" b="-697"/>
            <a:stretch/>
          </p:blipFill>
          <p:spPr bwMode="auto">
            <a:xfrm flipH="1">
              <a:off x="5747902" y="2526223"/>
              <a:ext cx="2319756" cy="621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BlokTextu 87">
              <a:extLst>
                <a:ext uri="{FF2B5EF4-FFF2-40B4-BE49-F238E27FC236}">
                  <a16:creationId xmlns:a16="http://schemas.microsoft.com/office/drawing/2014/main" id="{9362A0D6-0E28-438A-BF5C-A3B1545A2544}"/>
                </a:ext>
              </a:extLst>
            </p:cNvPr>
            <p:cNvSpPr txBox="1"/>
            <p:nvPr/>
          </p:nvSpPr>
          <p:spPr>
            <a:xfrm>
              <a:off x="7536361" y="2940580"/>
              <a:ext cx="359176" cy="18466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7 pH</a:t>
              </a:r>
            </a:p>
          </p:txBody>
        </p:sp>
        <p:sp>
          <p:nvSpPr>
            <p:cNvPr id="89" name="BlokTextu 88">
              <a:extLst>
                <a:ext uri="{FF2B5EF4-FFF2-40B4-BE49-F238E27FC236}">
                  <a16:creationId xmlns:a16="http://schemas.microsoft.com/office/drawing/2014/main" id="{2DFCCE2E-A84F-431D-9F8A-B77288C5B61A}"/>
                </a:ext>
              </a:extLst>
            </p:cNvPr>
            <p:cNvSpPr txBox="1"/>
            <p:nvPr/>
          </p:nvSpPr>
          <p:spPr>
            <a:xfrm>
              <a:off x="6661504" y="2943388"/>
              <a:ext cx="435720" cy="184666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4,5 pH</a:t>
              </a:r>
            </a:p>
          </p:txBody>
        </p:sp>
        <p:sp>
          <p:nvSpPr>
            <p:cNvPr id="90" name="BlokTextu 89">
              <a:extLst>
                <a:ext uri="{FF2B5EF4-FFF2-40B4-BE49-F238E27FC236}">
                  <a16:creationId xmlns:a16="http://schemas.microsoft.com/office/drawing/2014/main" id="{5550611D-66C4-49D3-AF2E-6A351692C9CD}"/>
                </a:ext>
              </a:extLst>
            </p:cNvPr>
            <p:cNvSpPr txBox="1"/>
            <p:nvPr/>
          </p:nvSpPr>
          <p:spPr>
            <a:xfrm>
              <a:off x="5874820" y="2946025"/>
              <a:ext cx="435720" cy="184666"/>
            </a:xfrm>
            <a:prstGeom prst="rect">
              <a:avLst/>
            </a:prstGeom>
            <a:solidFill>
              <a:srgbClr val="EA5B4B"/>
            </a:solidFill>
            <a:ln>
              <a:solidFill>
                <a:srgbClr val="FFC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600" b="1" dirty="0">
                  <a:latin typeface="Century Gothic" panose="020B0502020202020204" pitchFamily="34" charset="0"/>
                </a:rPr>
                <a:t>3,0 pH</a:t>
              </a:r>
            </a:p>
          </p:txBody>
        </p:sp>
      </p:grpSp>
      <p:sp>
        <p:nvSpPr>
          <p:cNvPr id="91" name="Obdĺžnik 90">
            <a:extLst>
              <a:ext uri="{FF2B5EF4-FFF2-40B4-BE49-F238E27FC236}">
                <a16:creationId xmlns:a16="http://schemas.microsoft.com/office/drawing/2014/main" id="{636CE69B-0F08-4125-88BA-FC04B8D3299C}"/>
              </a:ext>
            </a:extLst>
          </p:cNvPr>
          <p:cNvSpPr/>
          <p:nvPr/>
        </p:nvSpPr>
        <p:spPr>
          <a:xfrm>
            <a:off x="8263500" y="3299586"/>
            <a:ext cx="2021554" cy="1265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kyslou vodou (pH 4.5) rástli pomalšie ako rastliny v kontrolnej skupine. 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Rastliny kropené veľmi kyslou vodou (pH 3.0) rástli najpomalšie a uschli do 20. dňa.</a:t>
            </a:r>
          </a:p>
          <a:p>
            <a:pPr>
              <a:lnSpc>
                <a:spcPct val="107000"/>
              </a:lnSpc>
            </a:pPr>
            <a:r>
              <a:rPr lang="sk-SK" sz="9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Hypotéza sa potvrdila.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sk-SK" sz="9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Century Gothic" panose="020B0502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2DD30DB7-7D5A-4479-8064-1A56B787439B}"/>
              </a:ext>
            </a:extLst>
          </p:cNvPr>
          <p:cNvGrpSpPr/>
          <p:nvPr/>
        </p:nvGrpSpPr>
        <p:grpSpPr>
          <a:xfrm>
            <a:off x="1916657" y="803959"/>
            <a:ext cx="2443843" cy="4846574"/>
            <a:chOff x="1916657" y="803959"/>
            <a:chExt cx="2443843" cy="4846574"/>
          </a:xfrm>
        </p:grpSpPr>
        <p:sp>
          <p:nvSpPr>
            <p:cNvPr id="102" name="BlokTextu 101">
              <a:extLst>
                <a:ext uri="{FF2B5EF4-FFF2-40B4-BE49-F238E27FC236}">
                  <a16:creationId xmlns:a16="http://schemas.microsoft.com/office/drawing/2014/main" id="{991B2015-B22B-46A4-A9FE-C20D9F37DD1F}"/>
                </a:ext>
              </a:extLst>
            </p:cNvPr>
            <p:cNvSpPr txBox="1"/>
            <p:nvPr/>
          </p:nvSpPr>
          <p:spPr>
            <a:xfrm>
              <a:off x="2458094" y="803959"/>
              <a:ext cx="1236854" cy="369332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cieľ</a:t>
              </a:r>
            </a:p>
          </p:txBody>
        </p:sp>
        <p:pic>
          <p:nvPicPr>
            <p:cNvPr id="103" name="Picture 6" descr="VÃ½sledok vyhÄ¾adÃ¡vania obrÃ¡zkov pre dopyt garden man vector">
              <a:extLst>
                <a:ext uri="{FF2B5EF4-FFF2-40B4-BE49-F238E27FC236}">
                  <a16:creationId xmlns:a16="http://schemas.microsoft.com/office/drawing/2014/main" id="{CEDE055C-96F4-4592-AFB1-FEEF2920CC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H="1">
              <a:off x="3261847" y="1386661"/>
              <a:ext cx="1037105" cy="8900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BlokTextu 103">
              <a:extLst>
                <a:ext uri="{FF2B5EF4-FFF2-40B4-BE49-F238E27FC236}">
                  <a16:creationId xmlns:a16="http://schemas.microsoft.com/office/drawing/2014/main" id="{E0FEF043-C231-4351-9E35-EC7A76E77683}"/>
                </a:ext>
              </a:extLst>
            </p:cNvPr>
            <p:cNvSpPr txBox="1"/>
            <p:nvPr/>
          </p:nvSpPr>
          <p:spPr>
            <a:xfrm>
              <a:off x="2594483" y="2546153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hypotéza</a:t>
              </a:r>
            </a:p>
          </p:txBody>
        </p:sp>
        <p:pic>
          <p:nvPicPr>
            <p:cNvPr id="105" name="Picture 2" descr="SÃºvisiaci obrÃ¡zok">
              <a:extLst>
                <a:ext uri="{FF2B5EF4-FFF2-40B4-BE49-F238E27FC236}">
                  <a16:creationId xmlns:a16="http://schemas.microsoft.com/office/drawing/2014/main" id="{690CEFCF-91F4-4862-9289-6F7307DAD8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"/>
            <a:stretch/>
          </p:blipFill>
          <p:spPr bwMode="auto">
            <a:xfrm>
              <a:off x="1916657" y="2999758"/>
              <a:ext cx="1615185" cy="740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BlokTextu 105">
              <a:extLst>
                <a:ext uri="{FF2B5EF4-FFF2-40B4-BE49-F238E27FC236}">
                  <a16:creationId xmlns:a16="http://schemas.microsoft.com/office/drawing/2014/main" id="{B4CEA6CD-76FE-4457-8555-226DED74D394}"/>
                </a:ext>
              </a:extLst>
            </p:cNvPr>
            <p:cNvSpPr txBox="1"/>
            <p:nvPr/>
          </p:nvSpPr>
          <p:spPr>
            <a:xfrm>
              <a:off x="3448144" y="2999758"/>
              <a:ext cx="9123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>
                <a:defRPr sz="700">
                  <a:latin typeface="Century Gothic" panose="020B0502020202020204" pitchFamily="34" charset="0"/>
                </a:defRPr>
              </a:lvl1pPr>
            </a:lstStyle>
            <a:p>
              <a:r>
                <a:rPr lang="sk-SK" sz="900" dirty="0"/>
                <a:t>Rastliny vystavené kyslému dažďu budú rásť pomalšie.</a:t>
              </a:r>
            </a:p>
          </p:txBody>
        </p:sp>
        <p:sp>
          <p:nvSpPr>
            <p:cNvPr id="107" name="BlokTextu 106">
              <a:extLst>
                <a:ext uri="{FF2B5EF4-FFF2-40B4-BE49-F238E27FC236}">
                  <a16:creationId xmlns:a16="http://schemas.microsoft.com/office/drawing/2014/main" id="{C881C3FA-3B62-4CFD-8D1D-7EF4CCD10187}"/>
                </a:ext>
              </a:extLst>
            </p:cNvPr>
            <p:cNvSpPr txBox="1"/>
            <p:nvPr/>
          </p:nvSpPr>
          <p:spPr>
            <a:xfrm>
              <a:off x="2594483" y="4002250"/>
              <a:ext cx="1236854" cy="338554"/>
            </a:xfrm>
            <a:prstGeom prst="rect">
              <a:avLst/>
            </a:prstGeom>
            <a:noFill/>
            <a:ln w="38100">
              <a:solidFill>
                <a:srgbClr val="F4CF7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entury Gothic" panose="020B0502020202020204" pitchFamily="34" charset="0"/>
                  <a:ea typeface="Gungsuh" panose="02030600000101010101" pitchFamily="18" charset="-127"/>
                </a:rPr>
                <a:t>abstrakt</a:t>
              </a:r>
            </a:p>
          </p:txBody>
        </p:sp>
        <p:sp>
          <p:nvSpPr>
            <p:cNvPr id="108" name="Obdĺžnik 107">
              <a:extLst>
                <a:ext uri="{FF2B5EF4-FFF2-40B4-BE49-F238E27FC236}">
                  <a16:creationId xmlns:a16="http://schemas.microsoft.com/office/drawing/2014/main" id="{8C0BAD50-593F-49F7-BCE1-A61548FDD3B6}"/>
                </a:ext>
              </a:extLst>
            </p:cNvPr>
            <p:cNvSpPr/>
            <p:nvPr/>
          </p:nvSpPr>
          <p:spPr>
            <a:xfrm>
              <a:off x="2229049" y="4384161"/>
              <a:ext cx="2055366" cy="12663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Kyslý dážď je vážny problém v celom svete. Je to zapríčinené hlavne spaľovaním uhlia a ropy, čo znečisťuje ovzdušie. Tieto nečistoty sa v atmosfére miešajú </a:t>
              </a:r>
            </a:p>
            <a:p>
              <a:pPr>
                <a:lnSpc>
                  <a:spcPct val="107000"/>
                </a:lnSpc>
                <a:spcAft>
                  <a:spcPts val="0"/>
                </a:spcAft>
              </a:pPr>
              <a:r>
                <a:rPr lang="sk-SK" sz="900" dirty="0">
                  <a:latin typeface="Century Gothic" panose="020B0502020202020204" pitchFamily="34" charset="0"/>
                </a:rPr>
                <a:t>s vodnými parami a vo forme dažďa a iných zrážok padajú späť na zem.</a:t>
              </a:r>
              <a:endParaRPr lang="sk-SK" sz="40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9" name="BlokTextu 108">
              <a:extLst>
                <a:ext uri="{FF2B5EF4-FFF2-40B4-BE49-F238E27FC236}">
                  <a16:creationId xmlns:a16="http://schemas.microsoft.com/office/drawing/2014/main" id="{26961488-7CCA-4644-BEC9-712E9EAD9036}"/>
                </a:ext>
              </a:extLst>
            </p:cNvPr>
            <p:cNvSpPr txBox="1"/>
            <p:nvPr/>
          </p:nvSpPr>
          <p:spPr>
            <a:xfrm>
              <a:off x="2229049" y="1229214"/>
              <a:ext cx="1229969" cy="130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900" dirty="0">
                  <a:latin typeface="Century Gothic" panose="020B0502020202020204" pitchFamily="34" charset="0"/>
                </a:rPr>
                <a:t>Čítal som, že kyslý dážď je pre rastliny škodlivý. </a:t>
              </a:r>
            </a:p>
            <a:p>
              <a:r>
                <a:rPr lang="sk-SK" sz="900" dirty="0">
                  <a:latin typeface="Century Gothic" panose="020B0502020202020204" pitchFamily="34" charset="0"/>
                </a:rPr>
                <a:t>Rád pracujem v záhrade. Chcel som zistiť, ako kyslý dážď ovplyvňuje rast rastlín. </a:t>
              </a:r>
            </a:p>
            <a:p>
              <a:endParaRPr lang="sk-SK" sz="7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77" name="Voľný tvar: obrazec 76">
            <a:extLst>
              <a:ext uri="{FF2B5EF4-FFF2-40B4-BE49-F238E27FC236}">
                <a16:creationId xmlns:a16="http://schemas.microsoft.com/office/drawing/2014/main" id="{16182B0E-8D4A-4396-A298-1198F7211A90}"/>
              </a:ext>
            </a:extLst>
          </p:cNvPr>
          <p:cNvSpPr/>
          <p:nvPr/>
        </p:nvSpPr>
        <p:spPr>
          <a:xfrm>
            <a:off x="-8472" y="-1418"/>
            <a:ext cx="12236825" cy="6029729"/>
          </a:xfrm>
          <a:custGeom>
            <a:avLst/>
            <a:gdLst>
              <a:gd name="connsiteX0" fmla="*/ 4898956 w 12236825"/>
              <a:gd name="connsiteY0" fmla="*/ 918980 h 6029729"/>
              <a:gd name="connsiteX1" fmla="*/ 4232840 w 12236825"/>
              <a:gd name="connsiteY1" fmla="*/ 1585096 h 6029729"/>
              <a:gd name="connsiteX2" fmla="*/ 4232840 w 12236825"/>
              <a:gd name="connsiteY2" fmla="*/ 4812030 h 6029729"/>
              <a:gd name="connsiteX3" fmla="*/ 4898956 w 12236825"/>
              <a:gd name="connsiteY3" fmla="*/ 5478146 h 6029729"/>
              <a:gd name="connsiteX4" fmla="*/ 7563343 w 12236825"/>
              <a:gd name="connsiteY4" fmla="*/ 5478146 h 6029729"/>
              <a:gd name="connsiteX5" fmla="*/ 8229459 w 12236825"/>
              <a:gd name="connsiteY5" fmla="*/ 4812030 h 6029729"/>
              <a:gd name="connsiteX6" fmla="*/ 8229459 w 12236825"/>
              <a:gd name="connsiteY6" fmla="*/ 1585096 h 6029729"/>
              <a:gd name="connsiteX7" fmla="*/ 7563343 w 12236825"/>
              <a:gd name="connsiteY7" fmla="*/ 918980 h 6029729"/>
              <a:gd name="connsiteX8" fmla="*/ 0 w 12236825"/>
              <a:gd name="connsiteY8" fmla="*/ 0 h 6029729"/>
              <a:gd name="connsiteX9" fmla="*/ 12236825 w 12236825"/>
              <a:gd name="connsiteY9" fmla="*/ 0 h 6029729"/>
              <a:gd name="connsiteX10" fmla="*/ 12236825 w 12236825"/>
              <a:gd name="connsiteY10" fmla="*/ 6029729 h 6029729"/>
              <a:gd name="connsiteX11" fmla="*/ 0 w 12236825"/>
              <a:gd name="connsiteY11" fmla="*/ 6029729 h 6029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36825" h="6029729">
                <a:moveTo>
                  <a:pt x="4898956" y="918980"/>
                </a:moveTo>
                <a:cubicBezTo>
                  <a:pt x="4531070" y="918980"/>
                  <a:pt x="4232840" y="1217210"/>
                  <a:pt x="4232840" y="1585096"/>
                </a:cubicBezTo>
                <a:lnTo>
                  <a:pt x="4232840" y="4812030"/>
                </a:lnTo>
                <a:cubicBezTo>
                  <a:pt x="4232840" y="5179916"/>
                  <a:pt x="4531070" y="5478146"/>
                  <a:pt x="4898956" y="5478146"/>
                </a:cubicBezTo>
                <a:lnTo>
                  <a:pt x="7563343" y="5478146"/>
                </a:lnTo>
                <a:cubicBezTo>
                  <a:pt x="7931229" y="5478146"/>
                  <a:pt x="8229459" y="5179916"/>
                  <a:pt x="8229459" y="4812030"/>
                </a:cubicBezTo>
                <a:lnTo>
                  <a:pt x="8229459" y="1585096"/>
                </a:lnTo>
                <a:cubicBezTo>
                  <a:pt x="8229459" y="1217210"/>
                  <a:pt x="7931229" y="918980"/>
                  <a:pt x="7563343" y="918980"/>
                </a:cubicBezTo>
                <a:close/>
                <a:moveTo>
                  <a:pt x="0" y="0"/>
                </a:moveTo>
                <a:lnTo>
                  <a:pt x="12236825" y="0"/>
                </a:lnTo>
                <a:lnTo>
                  <a:pt x="12236825" y="6029729"/>
                </a:lnTo>
                <a:lnTo>
                  <a:pt x="0" y="6029729"/>
                </a:lnTo>
                <a:close/>
              </a:path>
            </a:pathLst>
          </a:custGeom>
          <a:solidFill>
            <a:schemeClr val="tx1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6460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2035</Words>
  <Application>Microsoft Office PowerPoint</Application>
  <PresentationFormat>Širokouhlá</PresentationFormat>
  <Paragraphs>332</Paragraphs>
  <Slides>25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Gadugi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Vytvorme si projekt</dc:title>
  <dc:creator>Peter</dc:creator>
  <cp:lastModifiedBy>Ján Nemec</cp:lastModifiedBy>
  <cp:revision>141</cp:revision>
  <dcterms:created xsi:type="dcterms:W3CDTF">2018-08-14T10:43:09Z</dcterms:created>
  <dcterms:modified xsi:type="dcterms:W3CDTF">2020-08-25T06:56:58Z</dcterms:modified>
</cp:coreProperties>
</file>